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480" r:id="rId2"/>
    <p:sldId id="479" r:id="rId3"/>
    <p:sldId id="2886" r:id="rId4"/>
    <p:sldId id="2865" r:id="rId5"/>
    <p:sldId id="2873" r:id="rId6"/>
    <p:sldId id="2890" r:id="rId7"/>
    <p:sldId id="2875" r:id="rId8"/>
    <p:sldId id="2876" r:id="rId9"/>
    <p:sldId id="2877" r:id="rId10"/>
    <p:sldId id="2878" r:id="rId11"/>
    <p:sldId id="2879" r:id="rId12"/>
    <p:sldId id="2700" r:id="rId13"/>
    <p:sldId id="2901" r:id="rId14"/>
    <p:sldId id="2699" r:id="rId15"/>
    <p:sldId id="2902" r:id="rId16"/>
    <p:sldId id="2736" r:id="rId17"/>
    <p:sldId id="2887" r:id="rId18"/>
    <p:sldId id="2874" r:id="rId19"/>
    <p:sldId id="274" r:id="rId20"/>
    <p:sldId id="2872" r:id="rId21"/>
    <p:sldId id="2897" r:id="rId22"/>
    <p:sldId id="2866" r:id="rId23"/>
    <p:sldId id="2888" r:id="rId24"/>
    <p:sldId id="2880" r:id="rId25"/>
    <p:sldId id="2892" r:id="rId26"/>
    <p:sldId id="292" r:id="rId27"/>
    <p:sldId id="261" r:id="rId28"/>
    <p:sldId id="270" r:id="rId29"/>
    <p:sldId id="291" r:id="rId30"/>
    <p:sldId id="2881" r:id="rId31"/>
    <p:sldId id="2824" r:id="rId32"/>
    <p:sldId id="2895" r:id="rId33"/>
    <p:sldId id="2883" r:id="rId34"/>
    <p:sldId id="2885" r:id="rId35"/>
    <p:sldId id="2884" r:id="rId36"/>
    <p:sldId id="2891" r:id="rId37"/>
    <p:sldId id="2899" r:id="rId38"/>
    <p:sldId id="2900" r:id="rId39"/>
    <p:sldId id="2898" r:id="rId40"/>
    <p:sldId id="2896" r:id="rId4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FFFFCC"/>
    <a:srgbClr val="FF9900"/>
    <a:srgbClr val="FF9933"/>
    <a:srgbClr val="FF9966"/>
    <a:srgbClr val="FFFF00"/>
    <a:srgbClr val="B2ECE0"/>
    <a:srgbClr val="9966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3733" autoAdjust="0"/>
  </p:normalViewPr>
  <p:slideViewPr>
    <p:cSldViewPr>
      <p:cViewPr varScale="1">
        <p:scale>
          <a:sx n="67" d="100"/>
          <a:sy n="67" d="100"/>
        </p:scale>
        <p:origin x="1233"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ja-JP"/>
              <a:t>入院期間：１年～５年</a:t>
            </a:r>
          </a:p>
        </c:rich>
      </c:tx>
      <c:layout>
        <c:manualLayout>
          <c:xMode val="edge"/>
          <c:yMode val="edge"/>
          <c:x val="0.42057294400699913"/>
          <c:y val="1.3993914667238667E-2"/>
        </c:manualLayout>
      </c:layout>
      <c:overlay val="0"/>
    </c:title>
    <c:autoTitleDeleted val="0"/>
    <c:plotArea>
      <c:layout>
        <c:manualLayout>
          <c:layoutTarget val="inner"/>
          <c:xMode val="edge"/>
          <c:yMode val="edge"/>
          <c:x val="0.41118219597550304"/>
          <c:y val="0.17999057522702464"/>
          <c:w val="0.30668482064741909"/>
          <c:h val="0.51500654518528532"/>
        </c:manualLayout>
      </c:layout>
      <c:doughnutChart>
        <c:varyColors val="1"/>
        <c:ser>
          <c:idx val="0"/>
          <c:order val="0"/>
          <c:tx>
            <c:strRef>
              <c:f>Sheet1!$B$13</c:f>
              <c:strCache>
                <c:ptCount val="1"/>
                <c:pt idx="0">
                  <c:v>入院期間：１年～５年</c:v>
                </c:pt>
              </c:strCache>
            </c:strRef>
          </c:tx>
          <c:dPt>
            <c:idx val="4"/>
            <c:bubble3D val="0"/>
            <c:explosion val="14"/>
            <c:extLst>
              <c:ext xmlns:c16="http://schemas.microsoft.com/office/drawing/2014/chart" uri="{C3380CC4-5D6E-409C-BE32-E72D297353CC}">
                <c16:uniqueId val="{00000000-ADDC-4B7A-A84A-AF2753AB16E8}"/>
              </c:ext>
            </c:extLst>
          </c:dPt>
          <c:dLbls>
            <c:dLbl>
              <c:idx val="5"/>
              <c:layout>
                <c:manualLayout>
                  <c:x val="1.3888888888888888E-2"/>
                  <c:y val="2.3323191112064445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DDC-4B7A-A84A-AF2753AB16E8}"/>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Sheet1!$A$14:$A$19</c:f>
              <c:strCache>
                <c:ptCount val="6"/>
                <c:pt idx="0">
                  <c:v>家庭復帰など</c:v>
                </c:pt>
                <c:pt idx="1">
                  <c:v>GH・CH・社会復帰施設等</c:v>
                </c:pt>
                <c:pt idx="2">
                  <c:v>高齢者福祉施設</c:v>
                </c:pt>
                <c:pt idx="3">
                  <c:v>転院・院内転科</c:v>
                </c:pt>
                <c:pt idx="4">
                  <c:v>死亡</c:v>
                </c:pt>
                <c:pt idx="5">
                  <c:v>その他</c:v>
                </c:pt>
              </c:strCache>
            </c:strRef>
          </c:cat>
          <c:val>
            <c:numRef>
              <c:f>Sheet1!$B$14:$B$19</c:f>
              <c:numCache>
                <c:formatCode>General</c:formatCode>
                <c:ptCount val="6"/>
                <c:pt idx="0">
                  <c:v>661</c:v>
                </c:pt>
                <c:pt idx="1">
                  <c:v>234</c:v>
                </c:pt>
                <c:pt idx="2">
                  <c:v>310</c:v>
                </c:pt>
                <c:pt idx="3">
                  <c:v>959</c:v>
                </c:pt>
                <c:pt idx="4">
                  <c:v>548</c:v>
                </c:pt>
                <c:pt idx="5">
                  <c:v>39</c:v>
                </c:pt>
              </c:numCache>
            </c:numRef>
          </c:val>
          <c:extLst>
            <c:ext xmlns:c16="http://schemas.microsoft.com/office/drawing/2014/chart" uri="{C3380CC4-5D6E-409C-BE32-E72D297353CC}">
              <c16:uniqueId val="{00000002-ADDC-4B7A-A84A-AF2753AB16E8}"/>
            </c:ext>
          </c:extLst>
        </c:ser>
        <c:dLbls>
          <c:showLegendKey val="0"/>
          <c:showVal val="0"/>
          <c:showCatName val="0"/>
          <c:showSerName val="0"/>
          <c:showPercent val="0"/>
          <c:showBubbleSize val="0"/>
          <c:showLeaderLines val="1"/>
        </c:dLbls>
        <c:firstSliceAng val="0"/>
        <c:holeSize val="50"/>
      </c:doughnutChart>
    </c:plotArea>
    <c:legend>
      <c:legendPos val="b"/>
      <c:legendEntry>
        <c:idx val="2"/>
        <c:txPr>
          <a:bodyPr/>
          <a:lstStyle/>
          <a:p>
            <a:pPr>
              <a:defRPr sz="1600">
                <a:latin typeface="ＤＦ平成明朝体W3" pitchFamily="17" charset="-128"/>
                <a:ea typeface="ＤＦ平成明朝体W3" pitchFamily="17" charset="-128"/>
              </a:defRPr>
            </a:pPr>
            <a:endParaRPr lang="ja-JP"/>
          </a:p>
        </c:txPr>
      </c:legendEntry>
      <c:layout>
        <c:manualLayout>
          <c:xMode val="edge"/>
          <c:yMode val="edge"/>
          <c:x val="2.3264982502187229E-2"/>
          <c:y val="0.78056862307225561"/>
          <c:w val="0.97152548118985127"/>
          <c:h val="0.10514774047862861"/>
        </c:manualLayout>
      </c:layout>
      <c:overlay val="0"/>
      <c:txPr>
        <a:bodyPr/>
        <a:lstStyle/>
        <a:p>
          <a:pPr>
            <a:defRPr sz="1600">
              <a:latin typeface="ＤＦ平成明朝体W3" pitchFamily="17" charset="-128"/>
              <a:ea typeface="ＤＦ平成明朝体W3" pitchFamily="17" charset="-128"/>
            </a:defRPr>
          </a:pPr>
          <a:endParaRPr lang="ja-JP"/>
        </a:p>
      </c:txPr>
    </c:legend>
    <c:plotVisOnly val="1"/>
    <c:dispBlanksAs val="gap"/>
    <c:showDLblsOverMax val="0"/>
  </c:chart>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ja-JP"/>
              <a:t>入院期間：１年未満</a:t>
            </a:r>
          </a:p>
        </c:rich>
      </c:tx>
      <c:layout>
        <c:manualLayout>
          <c:xMode val="edge"/>
          <c:yMode val="edge"/>
          <c:x val="0.1933487715217346"/>
          <c:y val="1.3993914667238667E-2"/>
        </c:manualLayout>
      </c:layout>
      <c:overlay val="0"/>
    </c:title>
    <c:autoTitleDeleted val="0"/>
    <c:plotArea>
      <c:layout>
        <c:manualLayout>
          <c:layoutTarget val="inner"/>
          <c:xMode val="edge"/>
          <c:yMode val="edge"/>
          <c:x val="4.6970342063178884E-2"/>
          <c:y val="0.13119037894492494"/>
          <c:w val="0.85611383413985764"/>
          <c:h val="0.60560998041586545"/>
        </c:manualLayout>
      </c:layout>
      <c:doughnutChart>
        <c:varyColors val="1"/>
        <c:ser>
          <c:idx val="0"/>
          <c:order val="0"/>
          <c:tx>
            <c:strRef>
              <c:f>Sheet1!$B$13</c:f>
              <c:strCache>
                <c:ptCount val="1"/>
                <c:pt idx="0">
                  <c:v>入院期間：１年未満</c:v>
                </c:pt>
              </c:strCache>
            </c:strRef>
          </c:tx>
          <c:dPt>
            <c:idx val="4"/>
            <c:bubble3D val="0"/>
            <c:explosion val="14"/>
            <c:extLst>
              <c:ext xmlns:c16="http://schemas.microsoft.com/office/drawing/2014/chart" uri="{C3380CC4-5D6E-409C-BE32-E72D297353CC}">
                <c16:uniqueId val="{00000000-235C-49D7-A301-1EF2D7A91AB9}"/>
              </c:ext>
            </c:extLst>
          </c:dPt>
          <c:dLbls>
            <c:dLbl>
              <c:idx val="5"/>
              <c:layout>
                <c:manualLayout>
                  <c:x val="2.9673513468607863E-2"/>
                  <c:y val="-2.332319111206442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35C-49D7-A301-1EF2D7A91AB9}"/>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Sheet1!$A$14:$A$19</c:f>
              <c:strCache>
                <c:ptCount val="6"/>
                <c:pt idx="0">
                  <c:v>家庭復帰など</c:v>
                </c:pt>
                <c:pt idx="1">
                  <c:v>GH・CH・社会復帰施設等</c:v>
                </c:pt>
                <c:pt idx="2">
                  <c:v>高齢者福祉施設</c:v>
                </c:pt>
                <c:pt idx="3">
                  <c:v>転院・院内転科</c:v>
                </c:pt>
                <c:pt idx="4">
                  <c:v>死亡</c:v>
                </c:pt>
                <c:pt idx="5">
                  <c:v>その他</c:v>
                </c:pt>
              </c:strCache>
            </c:strRef>
          </c:cat>
          <c:val>
            <c:numRef>
              <c:f>Sheet1!$B$14:$B$19</c:f>
              <c:numCache>
                <c:formatCode>#,##0</c:formatCode>
                <c:ptCount val="6"/>
                <c:pt idx="0">
                  <c:v>20005</c:v>
                </c:pt>
                <c:pt idx="1">
                  <c:v>1349</c:v>
                </c:pt>
                <c:pt idx="2">
                  <c:v>1548</c:v>
                </c:pt>
                <c:pt idx="3">
                  <c:v>3793</c:v>
                </c:pt>
                <c:pt idx="4">
                  <c:v>962</c:v>
                </c:pt>
                <c:pt idx="5">
                  <c:v>347</c:v>
                </c:pt>
              </c:numCache>
            </c:numRef>
          </c:val>
          <c:extLst>
            <c:ext xmlns:c16="http://schemas.microsoft.com/office/drawing/2014/chart" uri="{C3380CC4-5D6E-409C-BE32-E72D297353CC}">
              <c16:uniqueId val="{00000002-235C-49D7-A301-1EF2D7A91AB9}"/>
            </c:ext>
          </c:extLst>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ja-JP"/>
              <a:t>入院期間：５年以上</a:t>
            </a:r>
          </a:p>
        </c:rich>
      </c:tx>
      <c:layout>
        <c:manualLayout>
          <c:xMode val="edge"/>
          <c:yMode val="edge"/>
          <c:x val="0.33437288795720355"/>
          <c:y val="1.3993914667238667E-2"/>
        </c:manualLayout>
      </c:layout>
      <c:overlay val="0"/>
    </c:title>
    <c:autoTitleDeleted val="0"/>
    <c:plotArea>
      <c:layout>
        <c:manualLayout>
          <c:layoutTarget val="inner"/>
          <c:xMode val="edge"/>
          <c:yMode val="edge"/>
          <c:x val="0.34254957215024573"/>
          <c:y val="0.25256151078449668"/>
          <c:w val="0.58767655245884742"/>
          <c:h val="0.37686163140396062"/>
        </c:manualLayout>
      </c:layout>
      <c:doughnutChart>
        <c:varyColors val="1"/>
        <c:ser>
          <c:idx val="0"/>
          <c:order val="0"/>
          <c:tx>
            <c:strRef>
              <c:f>Sheet1!$B$13</c:f>
              <c:strCache>
                <c:ptCount val="1"/>
                <c:pt idx="0">
                  <c:v>入院期間：５年以上</c:v>
                </c:pt>
              </c:strCache>
            </c:strRef>
          </c:tx>
          <c:dPt>
            <c:idx val="4"/>
            <c:bubble3D val="0"/>
            <c:explosion val="13"/>
            <c:extLst>
              <c:ext xmlns:c16="http://schemas.microsoft.com/office/drawing/2014/chart" uri="{C3380CC4-5D6E-409C-BE32-E72D297353CC}">
                <c16:uniqueId val="{00000000-AFA1-44D5-B990-57750675B6A5}"/>
              </c:ext>
            </c:extLst>
          </c:dPt>
          <c:dLbls>
            <c:dLbl>
              <c:idx val="0"/>
              <c:layout>
                <c:manualLayout>
                  <c:x val="5.0918130061743241E-2"/>
                  <c:y val="-9.3292764448257778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FA1-44D5-B990-57750675B6A5}"/>
                </c:ext>
              </c:extLst>
            </c:dLbl>
            <c:dLbl>
              <c:idx val="5"/>
              <c:layout>
                <c:manualLayout>
                  <c:x val="3.2733083611120657E-2"/>
                  <c:y val="-2.0990872000857998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AFA1-44D5-B990-57750675B6A5}"/>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Sheet1!$A$14:$A$19</c:f>
              <c:strCache>
                <c:ptCount val="6"/>
                <c:pt idx="0">
                  <c:v>家庭復帰など</c:v>
                </c:pt>
                <c:pt idx="1">
                  <c:v>GH・CH・社会復帰施設等</c:v>
                </c:pt>
                <c:pt idx="2">
                  <c:v>高齢者福祉施設</c:v>
                </c:pt>
                <c:pt idx="3">
                  <c:v>転院・院内転科</c:v>
                </c:pt>
                <c:pt idx="4">
                  <c:v>死亡</c:v>
                </c:pt>
                <c:pt idx="5">
                  <c:v>その他</c:v>
                </c:pt>
              </c:strCache>
            </c:strRef>
          </c:cat>
          <c:val>
            <c:numRef>
              <c:f>Sheet1!$B$14:$B$19</c:f>
              <c:numCache>
                <c:formatCode>General</c:formatCode>
                <c:ptCount val="6"/>
                <c:pt idx="0">
                  <c:v>117</c:v>
                </c:pt>
                <c:pt idx="1">
                  <c:v>119</c:v>
                </c:pt>
                <c:pt idx="2">
                  <c:v>76</c:v>
                </c:pt>
                <c:pt idx="3">
                  <c:v>656</c:v>
                </c:pt>
                <c:pt idx="4">
                  <c:v>372</c:v>
                </c:pt>
                <c:pt idx="5">
                  <c:v>10</c:v>
                </c:pt>
              </c:numCache>
            </c:numRef>
          </c:val>
          <c:extLst>
            <c:ext xmlns:c16="http://schemas.microsoft.com/office/drawing/2014/chart" uri="{C3380CC4-5D6E-409C-BE32-E72D297353CC}">
              <c16:uniqueId val="{00000003-AFA1-44D5-B990-57750675B6A5}"/>
            </c:ext>
          </c:extLst>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0.51951</cdr:x>
      <cdr:y>0.39672</cdr:y>
    </cdr:from>
    <cdr:to>
      <cdr:x>0.61951</cdr:x>
      <cdr:y>0.46651</cdr:y>
    </cdr:to>
    <cdr:sp macro="" textlink="">
      <cdr:nvSpPr>
        <cdr:cNvPr id="2" name="テキスト ボックス 1"/>
        <cdr:cNvSpPr txBox="1"/>
      </cdr:nvSpPr>
      <cdr:spPr>
        <a:xfrm xmlns:a="http://schemas.openxmlformats.org/drawingml/2006/main">
          <a:off x="4750423" y="2160240"/>
          <a:ext cx="914400" cy="38000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altLang="ja-JP" sz="1800" dirty="0"/>
            <a:t>2,751</a:t>
          </a:r>
          <a:r>
            <a:rPr lang="ja-JP" altLang="en-US" sz="1800" dirty="0">
              <a:latin typeface="+mn-lt"/>
              <a:ea typeface="+mn-ea"/>
              <a:cs typeface="+mn-cs"/>
            </a:rPr>
            <a:t>名</a:t>
          </a:r>
          <a:endParaRPr lang="ja-JP"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0.3644</cdr:x>
      <cdr:y>0.42317</cdr:y>
    </cdr:from>
    <cdr:to>
      <cdr:x>0.60179</cdr:x>
      <cdr:y>0.5911</cdr:y>
    </cdr:to>
    <cdr:sp macro="" textlink="">
      <cdr:nvSpPr>
        <cdr:cNvPr id="2" name="テキスト ボックス 1"/>
        <cdr:cNvSpPr txBox="1"/>
      </cdr:nvSpPr>
      <cdr:spPr>
        <a:xfrm xmlns:a="http://schemas.openxmlformats.org/drawingml/2006/main">
          <a:off x="1403648" y="230425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0.34657</cdr:x>
      <cdr:y>0.39414</cdr:y>
    </cdr:from>
    <cdr:to>
      <cdr:x>0.58396</cdr:x>
      <cdr:y>0.46393</cdr:y>
    </cdr:to>
    <cdr:sp macro="" textlink="">
      <cdr:nvSpPr>
        <cdr:cNvPr id="3" name="テキスト ボックス 2"/>
        <cdr:cNvSpPr txBox="1"/>
      </cdr:nvSpPr>
      <cdr:spPr>
        <a:xfrm xmlns:a="http://schemas.openxmlformats.org/drawingml/2006/main">
          <a:off x="1334979" y="2146172"/>
          <a:ext cx="914400" cy="38000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1800" dirty="0">
              <a:latin typeface="+mn-lt"/>
              <a:ea typeface="+mn-ea"/>
              <a:cs typeface="+mn-cs"/>
            </a:rPr>
            <a:t>28,004</a:t>
          </a:r>
          <a:r>
            <a:rPr lang="ja-JP" altLang="en-US" sz="1800" dirty="0">
              <a:latin typeface="+mn-lt"/>
              <a:ea typeface="+mn-ea"/>
              <a:cs typeface="+mn-cs"/>
            </a:rPr>
            <a:t>名</a:t>
          </a:r>
          <a:endParaRPr lang="ja-JP" alt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0.51554</cdr:x>
      <cdr:y>0.39672</cdr:y>
    </cdr:from>
    <cdr:to>
      <cdr:x>0.7774</cdr:x>
      <cdr:y>0.46651</cdr:y>
    </cdr:to>
    <cdr:sp macro="" textlink="">
      <cdr:nvSpPr>
        <cdr:cNvPr id="2" name="テキスト ボックス 1"/>
        <cdr:cNvSpPr txBox="1"/>
      </cdr:nvSpPr>
      <cdr:spPr>
        <a:xfrm xmlns:a="http://schemas.openxmlformats.org/drawingml/2006/main">
          <a:off x="1800200" y="2160240"/>
          <a:ext cx="914400" cy="38000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altLang="ja-JP" sz="1800" dirty="0"/>
            <a:t>1,350</a:t>
          </a:r>
          <a:r>
            <a:rPr lang="ja-JP" altLang="en-US" sz="1800" dirty="0">
              <a:latin typeface="+mn-lt"/>
              <a:ea typeface="+mn-ea"/>
              <a:cs typeface="+mn-cs"/>
            </a:rPr>
            <a:t>名</a:t>
          </a:r>
          <a:endParaRPr lang="ja-JP" alt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1" y="1"/>
            <a:ext cx="2917825" cy="4933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16351" y="1"/>
            <a:ext cx="2917825" cy="4933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1" y="9371332"/>
            <a:ext cx="2917825" cy="4933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16351" y="9371332"/>
            <a:ext cx="2917825" cy="4933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1"/>
            <a:ext cx="2917825" cy="493395"/>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16351" y="1"/>
            <a:ext cx="2917825" cy="493395"/>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900113" y="739775"/>
            <a:ext cx="4935537"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74689" y="4688046"/>
            <a:ext cx="5387975" cy="4438968"/>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1" y="9371332"/>
            <a:ext cx="2917825" cy="493394"/>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16351" y="9371332"/>
            <a:ext cx="2917825" cy="493394"/>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11</a:t>
            </a:fld>
            <a:endParaRPr lang="en-US" altLang="ja-JP"/>
          </a:p>
        </p:txBody>
      </p:sp>
    </p:spTree>
    <p:extLst>
      <p:ext uri="{BB962C8B-B14F-4D97-AF65-F5344CB8AC3E}">
        <p14:creationId xmlns:p14="http://schemas.microsoft.com/office/powerpoint/2010/main" val="3293444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287713" y="515938"/>
            <a:ext cx="3444875" cy="25844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31225" rtl="0" eaLnBrk="1" fontAlgn="auto" latinLnBrk="0" hangingPunct="1">
              <a:lnSpc>
                <a:spcPct val="100000"/>
              </a:lnSpc>
              <a:spcBef>
                <a:spcPts val="0"/>
              </a:spcBef>
              <a:spcAft>
                <a:spcPts val="0"/>
              </a:spcAft>
              <a:buClrTx/>
              <a:buSzTx/>
              <a:buFontTx/>
              <a:buNone/>
              <a:tabLst/>
              <a:defRPr/>
            </a:pPr>
            <a:fld id="{B388BFEA-E4CE-47FB-939F-56281102C858}"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31225"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16995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17</a:t>
            </a:fld>
            <a:endParaRPr lang="en-US" altLang="ja-JP"/>
          </a:p>
        </p:txBody>
      </p:sp>
    </p:spTree>
    <p:extLst>
      <p:ext uri="{BB962C8B-B14F-4D97-AF65-F5344CB8AC3E}">
        <p14:creationId xmlns:p14="http://schemas.microsoft.com/office/powerpoint/2010/main" val="3210588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18</a:t>
            </a:fld>
            <a:endParaRPr lang="en-US" altLang="ja-JP"/>
          </a:p>
        </p:txBody>
      </p:sp>
    </p:spTree>
    <p:extLst>
      <p:ext uri="{BB962C8B-B14F-4D97-AF65-F5344CB8AC3E}">
        <p14:creationId xmlns:p14="http://schemas.microsoft.com/office/powerpoint/2010/main" val="22696712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20</a:t>
            </a:fld>
            <a:endParaRPr lang="en-US" altLang="ja-JP"/>
          </a:p>
        </p:txBody>
      </p:sp>
    </p:spTree>
    <p:extLst>
      <p:ext uri="{BB962C8B-B14F-4D97-AF65-F5344CB8AC3E}">
        <p14:creationId xmlns:p14="http://schemas.microsoft.com/office/powerpoint/2010/main" val="1716575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2338" y="746125"/>
            <a:ext cx="4962525" cy="3722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A779C2-0A19-4BDB-9CDE-A36ADDDEC3D9}" type="slidenum">
              <a:rPr kumimoji="1" lang="ja-JP" altLang="en-US" smtClean="0"/>
              <a:t>22</a:t>
            </a:fld>
            <a:endParaRPr kumimoji="1" lang="ja-JP" altLang="en-US"/>
          </a:p>
        </p:txBody>
      </p:sp>
    </p:spTree>
    <p:extLst>
      <p:ext uri="{BB962C8B-B14F-4D97-AF65-F5344CB8AC3E}">
        <p14:creationId xmlns:p14="http://schemas.microsoft.com/office/powerpoint/2010/main" val="3438742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23</a:t>
            </a:fld>
            <a:endParaRPr lang="en-US" altLang="ja-JP"/>
          </a:p>
        </p:txBody>
      </p:sp>
    </p:spTree>
    <p:extLst>
      <p:ext uri="{BB962C8B-B14F-4D97-AF65-F5344CB8AC3E}">
        <p14:creationId xmlns:p14="http://schemas.microsoft.com/office/powerpoint/2010/main" val="3169479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24</a:t>
            </a:fld>
            <a:endParaRPr lang="en-US" altLang="ja-JP"/>
          </a:p>
        </p:txBody>
      </p:sp>
    </p:spTree>
    <p:extLst>
      <p:ext uri="{BB962C8B-B14F-4D97-AF65-F5344CB8AC3E}">
        <p14:creationId xmlns:p14="http://schemas.microsoft.com/office/powerpoint/2010/main" val="385182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3950" cy="3702050"/>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fld id="{574DC09A-1D64-4907-8AA1-AA77437CF449}" type="datetime1">
              <a:rPr kumimoji="1" lang="ja-JP" altLang="en-US" smtClean="0"/>
              <a:t>2025/6/16</a:t>
            </a:fld>
            <a:endParaRPr kumimoji="1" lang="ja-JP" altLang="en-US"/>
          </a:p>
        </p:txBody>
      </p:sp>
      <p:sp>
        <p:nvSpPr>
          <p:cNvPr id="5" name="スライド番号プレースホルダー 4"/>
          <p:cNvSpPr>
            <a:spLocks noGrp="1"/>
          </p:cNvSpPr>
          <p:nvPr>
            <p:ph type="sldNum" sz="quarter" idx="11"/>
          </p:nvPr>
        </p:nvSpPr>
        <p:spPr/>
        <p:txBody>
          <a:bodyPr/>
          <a:lstStyle/>
          <a:p>
            <a:fld id="{0C669BF8-082F-4556-9E2A-F94D9CF9439F}" type="slidenum">
              <a:rPr kumimoji="1" lang="ja-JP" altLang="en-US" smtClean="0"/>
              <a:t>26</a:t>
            </a:fld>
            <a:endParaRPr kumimoji="1" lang="ja-JP" altLang="en-US"/>
          </a:p>
        </p:txBody>
      </p:sp>
    </p:spTree>
    <p:extLst>
      <p:ext uri="{BB962C8B-B14F-4D97-AF65-F5344CB8AC3E}">
        <p14:creationId xmlns:p14="http://schemas.microsoft.com/office/powerpoint/2010/main" val="26437807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3950" cy="37020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fld id="{574DC09A-1D64-4907-8AA1-AA77437CF449}" type="datetime1">
              <a:rPr kumimoji="1" lang="ja-JP" altLang="en-US" smtClean="0"/>
              <a:t>2025/6/16</a:t>
            </a:fld>
            <a:endParaRPr kumimoji="1" lang="ja-JP" altLang="en-US"/>
          </a:p>
        </p:txBody>
      </p:sp>
      <p:sp>
        <p:nvSpPr>
          <p:cNvPr id="5" name="スライド番号プレースホルダー 4"/>
          <p:cNvSpPr>
            <a:spLocks noGrp="1"/>
          </p:cNvSpPr>
          <p:nvPr>
            <p:ph type="sldNum" sz="quarter" idx="11"/>
          </p:nvPr>
        </p:nvSpPr>
        <p:spPr/>
        <p:txBody>
          <a:bodyPr/>
          <a:lstStyle/>
          <a:p>
            <a:fld id="{0C669BF8-082F-4556-9E2A-F94D9CF9439F}" type="slidenum">
              <a:rPr kumimoji="1" lang="ja-JP" altLang="en-US" smtClean="0"/>
              <a:t>28</a:t>
            </a:fld>
            <a:endParaRPr kumimoji="1" lang="ja-JP" altLang="en-US"/>
          </a:p>
        </p:txBody>
      </p:sp>
    </p:spTree>
    <p:extLst>
      <p:ext uri="{BB962C8B-B14F-4D97-AF65-F5344CB8AC3E}">
        <p14:creationId xmlns:p14="http://schemas.microsoft.com/office/powerpoint/2010/main" val="228336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a:t>
            </a:fld>
            <a:endParaRPr lang="en-US" altLang="ja-JP"/>
          </a:p>
        </p:txBody>
      </p:sp>
    </p:spTree>
    <p:extLst>
      <p:ext uri="{BB962C8B-B14F-4D97-AF65-F5344CB8AC3E}">
        <p14:creationId xmlns:p14="http://schemas.microsoft.com/office/powerpoint/2010/main" val="25563759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3950" cy="3702050"/>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fld id="{574DC09A-1D64-4907-8AA1-AA77437CF449}" type="datetime1">
              <a:rPr kumimoji="1" lang="ja-JP" altLang="en-US" smtClean="0"/>
              <a:t>2025/6/16</a:t>
            </a:fld>
            <a:endParaRPr kumimoji="1" lang="ja-JP" altLang="en-US"/>
          </a:p>
        </p:txBody>
      </p:sp>
      <p:sp>
        <p:nvSpPr>
          <p:cNvPr id="5" name="スライド番号プレースホルダー 4"/>
          <p:cNvSpPr>
            <a:spLocks noGrp="1"/>
          </p:cNvSpPr>
          <p:nvPr>
            <p:ph type="sldNum" sz="quarter" idx="11"/>
          </p:nvPr>
        </p:nvSpPr>
        <p:spPr/>
        <p:txBody>
          <a:bodyPr/>
          <a:lstStyle/>
          <a:p>
            <a:fld id="{0C669BF8-082F-4556-9E2A-F94D9CF9439F}" type="slidenum">
              <a:rPr kumimoji="1" lang="ja-JP" altLang="en-US" smtClean="0"/>
              <a:t>29</a:t>
            </a:fld>
            <a:endParaRPr kumimoji="1" lang="ja-JP" altLang="en-US"/>
          </a:p>
        </p:txBody>
      </p:sp>
    </p:spTree>
    <p:extLst>
      <p:ext uri="{BB962C8B-B14F-4D97-AF65-F5344CB8AC3E}">
        <p14:creationId xmlns:p14="http://schemas.microsoft.com/office/powerpoint/2010/main" val="28036267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30</a:t>
            </a:fld>
            <a:endParaRPr lang="en-US" altLang="ja-JP"/>
          </a:p>
        </p:txBody>
      </p:sp>
    </p:spTree>
    <p:extLst>
      <p:ext uri="{BB962C8B-B14F-4D97-AF65-F5344CB8AC3E}">
        <p14:creationId xmlns:p14="http://schemas.microsoft.com/office/powerpoint/2010/main" val="21934314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32</a:t>
            </a:fld>
            <a:endParaRPr lang="en-US" altLang="ja-JP"/>
          </a:p>
        </p:txBody>
      </p:sp>
    </p:spTree>
    <p:extLst>
      <p:ext uri="{BB962C8B-B14F-4D97-AF65-F5344CB8AC3E}">
        <p14:creationId xmlns:p14="http://schemas.microsoft.com/office/powerpoint/2010/main" val="19163629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33</a:t>
            </a:fld>
            <a:endParaRPr lang="en-US" altLang="ja-JP"/>
          </a:p>
        </p:txBody>
      </p:sp>
    </p:spTree>
    <p:extLst>
      <p:ext uri="{BB962C8B-B14F-4D97-AF65-F5344CB8AC3E}">
        <p14:creationId xmlns:p14="http://schemas.microsoft.com/office/powerpoint/2010/main" val="11423148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34</a:t>
            </a:fld>
            <a:endParaRPr lang="en-US" altLang="ja-JP"/>
          </a:p>
        </p:txBody>
      </p:sp>
    </p:spTree>
    <p:extLst>
      <p:ext uri="{BB962C8B-B14F-4D97-AF65-F5344CB8AC3E}">
        <p14:creationId xmlns:p14="http://schemas.microsoft.com/office/powerpoint/2010/main" val="22267241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35</a:t>
            </a:fld>
            <a:endParaRPr lang="en-US" altLang="ja-JP"/>
          </a:p>
        </p:txBody>
      </p:sp>
    </p:spTree>
    <p:extLst>
      <p:ext uri="{BB962C8B-B14F-4D97-AF65-F5344CB8AC3E}">
        <p14:creationId xmlns:p14="http://schemas.microsoft.com/office/powerpoint/2010/main" val="158289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36</a:t>
            </a:fld>
            <a:endParaRPr lang="en-US" altLang="ja-JP"/>
          </a:p>
        </p:txBody>
      </p:sp>
    </p:spTree>
    <p:extLst>
      <p:ext uri="{BB962C8B-B14F-4D97-AF65-F5344CB8AC3E}">
        <p14:creationId xmlns:p14="http://schemas.microsoft.com/office/powerpoint/2010/main" val="3971857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p:cNvSpPr>
            <a:spLocks noGrp="1" noRot="1" noChangeAspect="1" noChangeArrowheads="1" noTextEdit="1"/>
          </p:cNvSpPr>
          <p:nvPr>
            <p:ph type="sldImg"/>
          </p:nvPr>
        </p:nvSpPr>
        <p:spPr>
          <a:xfrm>
            <a:off x="923925" y="746125"/>
            <a:ext cx="4962525" cy="3722688"/>
          </a:xfrm>
          <a:ln/>
        </p:spPr>
      </p:sp>
      <p:sp>
        <p:nvSpPr>
          <p:cNvPr id="87044" name="Rectangle 3"/>
          <p:cNvSpPr>
            <a:spLocks noGrp="1" noChangeArrowheads="1"/>
          </p:cNvSpPr>
          <p:nvPr>
            <p:ph type="body" idx="1"/>
          </p:nvPr>
        </p:nvSpPr>
        <p:spPr>
          <a:xfrm>
            <a:off x="906679" y="4716605"/>
            <a:ext cx="4993851" cy="4470698"/>
          </a:xfrm>
          <a:noFill/>
          <a:ln/>
        </p:spPr>
        <p:txBody>
          <a:bodyPr/>
          <a:lstStyle/>
          <a:p>
            <a:endParaRPr lang="ja-JP" altLang="ja-JP" dirty="0">
              <a:ea typeface="ＭＳ Ｐ明朝"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5</a:t>
            </a:fld>
            <a:endParaRPr lang="en-US" altLang="ja-JP"/>
          </a:p>
        </p:txBody>
      </p:sp>
    </p:spTree>
    <p:extLst>
      <p:ext uri="{BB962C8B-B14F-4D97-AF65-F5344CB8AC3E}">
        <p14:creationId xmlns:p14="http://schemas.microsoft.com/office/powerpoint/2010/main" val="983151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6</a:t>
            </a:fld>
            <a:endParaRPr lang="en-US" altLang="ja-JP"/>
          </a:p>
        </p:txBody>
      </p:sp>
    </p:spTree>
    <p:extLst>
      <p:ext uri="{BB962C8B-B14F-4D97-AF65-F5344CB8AC3E}">
        <p14:creationId xmlns:p14="http://schemas.microsoft.com/office/powerpoint/2010/main" val="3547501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7</a:t>
            </a:fld>
            <a:endParaRPr lang="en-US" altLang="ja-JP"/>
          </a:p>
        </p:txBody>
      </p:sp>
    </p:spTree>
    <p:extLst>
      <p:ext uri="{BB962C8B-B14F-4D97-AF65-F5344CB8AC3E}">
        <p14:creationId xmlns:p14="http://schemas.microsoft.com/office/powerpoint/2010/main" val="934124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8</a:t>
            </a:fld>
            <a:endParaRPr lang="en-US" altLang="ja-JP"/>
          </a:p>
        </p:txBody>
      </p:sp>
    </p:spTree>
    <p:extLst>
      <p:ext uri="{BB962C8B-B14F-4D97-AF65-F5344CB8AC3E}">
        <p14:creationId xmlns:p14="http://schemas.microsoft.com/office/powerpoint/2010/main" val="688985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9</a:t>
            </a:fld>
            <a:endParaRPr lang="en-US" altLang="ja-JP"/>
          </a:p>
        </p:txBody>
      </p:sp>
    </p:spTree>
    <p:extLst>
      <p:ext uri="{BB962C8B-B14F-4D97-AF65-F5344CB8AC3E}">
        <p14:creationId xmlns:p14="http://schemas.microsoft.com/office/powerpoint/2010/main" val="1715342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10</a:t>
            </a:fld>
            <a:endParaRPr lang="en-US" altLang="ja-JP"/>
          </a:p>
        </p:txBody>
      </p:sp>
    </p:spTree>
    <p:extLst>
      <p:ext uri="{BB962C8B-B14F-4D97-AF65-F5344CB8AC3E}">
        <p14:creationId xmlns:p14="http://schemas.microsoft.com/office/powerpoint/2010/main" val="455826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pPr>
                <a:defRPr/>
              </a:pPr>
              <a:t>‹#›</a:t>
            </a:fld>
            <a:endParaRPr lang="en-US" altLang="ja-JP"/>
          </a:p>
        </p:txBody>
      </p:sp>
    </p:spTree>
    <p:extLst>
      <p:ext uri="{BB962C8B-B14F-4D97-AF65-F5344CB8AC3E}">
        <p14:creationId xmlns:p14="http://schemas.microsoft.com/office/powerpoint/2010/main" val="197310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pPr>
                <a:defRPr/>
              </a:pPr>
              <a:t>‹#›</a:t>
            </a:fld>
            <a:endParaRPr lang="en-US" altLang="ja-JP"/>
          </a:p>
        </p:txBody>
      </p:sp>
    </p:spTree>
    <p:extLst>
      <p:ext uri="{BB962C8B-B14F-4D97-AF65-F5344CB8AC3E}">
        <p14:creationId xmlns:p14="http://schemas.microsoft.com/office/powerpoint/2010/main" val="403958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pPr>
                <a:defRPr/>
              </a:pPr>
              <a:t>‹#›</a:t>
            </a:fld>
            <a:endParaRPr lang="en-US" altLang="ja-JP"/>
          </a:p>
        </p:txBody>
      </p:sp>
    </p:spTree>
    <p:extLst>
      <p:ext uri="{BB962C8B-B14F-4D97-AF65-F5344CB8AC3E}">
        <p14:creationId xmlns:p14="http://schemas.microsoft.com/office/powerpoint/2010/main" val="3413077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pPr>
                <a:defRPr/>
              </a:pPr>
              <a:t>‹#›</a:t>
            </a:fld>
            <a:endParaRPr lang="en-US" altLang="ja-JP"/>
          </a:p>
        </p:txBody>
      </p:sp>
    </p:spTree>
    <p:extLst>
      <p:ext uri="{BB962C8B-B14F-4D97-AF65-F5344CB8AC3E}">
        <p14:creationId xmlns:p14="http://schemas.microsoft.com/office/powerpoint/2010/main" val="714704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pPr>
                <a:defRPr/>
              </a:pPr>
              <a:t>‹#›</a:t>
            </a:fld>
            <a:endParaRPr lang="en-US" altLang="ja-JP"/>
          </a:p>
        </p:txBody>
      </p:sp>
    </p:spTree>
    <p:extLst>
      <p:ext uri="{BB962C8B-B14F-4D97-AF65-F5344CB8AC3E}">
        <p14:creationId xmlns:p14="http://schemas.microsoft.com/office/powerpoint/2010/main" val="89138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pPr>
                <a:defRPr/>
              </a:pPr>
              <a:t>‹#›</a:t>
            </a:fld>
            <a:endParaRPr lang="en-US" altLang="ja-JP"/>
          </a:p>
        </p:txBody>
      </p:sp>
    </p:spTree>
    <p:extLst>
      <p:ext uri="{BB962C8B-B14F-4D97-AF65-F5344CB8AC3E}">
        <p14:creationId xmlns:p14="http://schemas.microsoft.com/office/powerpoint/2010/main" val="318547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pPr>
                <a:defRPr/>
              </a:pPr>
              <a:t>‹#›</a:t>
            </a:fld>
            <a:endParaRPr lang="en-US" altLang="ja-JP"/>
          </a:p>
        </p:txBody>
      </p:sp>
    </p:spTree>
    <p:extLst>
      <p:ext uri="{BB962C8B-B14F-4D97-AF65-F5344CB8AC3E}">
        <p14:creationId xmlns:p14="http://schemas.microsoft.com/office/powerpoint/2010/main" val="78597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pPr>
                <a:defRPr/>
              </a:pPr>
              <a:t>‹#›</a:t>
            </a:fld>
            <a:endParaRPr lang="en-US" altLang="ja-JP"/>
          </a:p>
        </p:txBody>
      </p:sp>
    </p:spTree>
    <p:extLst>
      <p:ext uri="{BB962C8B-B14F-4D97-AF65-F5344CB8AC3E}">
        <p14:creationId xmlns:p14="http://schemas.microsoft.com/office/powerpoint/2010/main" val="320070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pPr>
                <a:defRPr/>
              </a:pPr>
              <a:t>‹#›</a:t>
            </a:fld>
            <a:endParaRPr lang="en-US" altLang="ja-JP"/>
          </a:p>
        </p:txBody>
      </p:sp>
    </p:spTree>
    <p:extLst>
      <p:ext uri="{BB962C8B-B14F-4D97-AF65-F5344CB8AC3E}">
        <p14:creationId xmlns:p14="http://schemas.microsoft.com/office/powerpoint/2010/main" val="102132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pPr>
                <a:defRPr/>
              </a:pPr>
              <a:t>‹#›</a:t>
            </a:fld>
            <a:endParaRPr lang="en-US" altLang="ja-JP"/>
          </a:p>
        </p:txBody>
      </p:sp>
    </p:spTree>
    <p:extLst>
      <p:ext uri="{BB962C8B-B14F-4D97-AF65-F5344CB8AC3E}">
        <p14:creationId xmlns:p14="http://schemas.microsoft.com/office/powerpoint/2010/main" val="126758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pPr>
                <a:defRPr/>
              </a:pPr>
              <a:t>‹#›</a:t>
            </a:fld>
            <a:endParaRPr lang="en-US" altLang="ja-JP"/>
          </a:p>
        </p:txBody>
      </p:sp>
    </p:spTree>
    <p:extLst>
      <p:ext uri="{BB962C8B-B14F-4D97-AF65-F5344CB8AC3E}">
        <p14:creationId xmlns:p14="http://schemas.microsoft.com/office/powerpoint/2010/main" val="206259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3864" y="764705"/>
            <a:ext cx="7772400" cy="648072"/>
          </a:xfrm>
        </p:spPr>
        <p:txBody>
          <a:bodyPr/>
          <a:lstStyle/>
          <a:p>
            <a:r>
              <a:rPr lang="ja-JP" altLang="en-US" sz="2400" dirty="0"/>
              <a:t>令和７</a:t>
            </a:r>
            <a:r>
              <a:rPr kumimoji="1" lang="ja-JP" altLang="en-US" sz="2400" dirty="0"/>
              <a:t>年度　主任相談支援専門員養成研修</a:t>
            </a:r>
            <a:endParaRPr kumimoji="1" lang="ja-JP" altLang="en-US" dirty="0"/>
          </a:p>
        </p:txBody>
      </p:sp>
      <p:sp>
        <p:nvSpPr>
          <p:cNvPr id="3" name="サブタイトル 2"/>
          <p:cNvSpPr>
            <a:spLocks noGrp="1"/>
          </p:cNvSpPr>
          <p:nvPr>
            <p:ph type="subTitle" idx="1"/>
          </p:nvPr>
        </p:nvSpPr>
        <p:spPr>
          <a:xfrm>
            <a:off x="2771800" y="3746898"/>
            <a:ext cx="5864696" cy="732358"/>
          </a:xfrm>
        </p:spPr>
        <p:txBody>
          <a:bodyPr/>
          <a:lstStyle/>
          <a:p>
            <a:r>
              <a:rPr lang="ja-JP" altLang="en-US" sz="2000" dirty="0"/>
              <a:t>ふじさわ基幹相談支援センター　　</a:t>
            </a:r>
            <a:endParaRPr lang="en-US" altLang="ja-JP" sz="2000" dirty="0"/>
          </a:p>
          <a:p>
            <a:r>
              <a:rPr lang="ja-JP" altLang="en-US" sz="2000" dirty="0"/>
              <a:t>吉田展章氏　編集資料</a:t>
            </a:r>
            <a:endParaRPr lang="en-US" altLang="ja-JP" sz="2000" dirty="0"/>
          </a:p>
          <a:p>
            <a:endParaRPr lang="en-US" altLang="zh-TW" sz="2000" dirty="0"/>
          </a:p>
          <a:p>
            <a:endParaRPr lang="en-US" altLang="zh-TW" sz="2000" dirty="0"/>
          </a:p>
          <a:p>
            <a:r>
              <a:rPr lang="ja-JP" altLang="en-US" sz="2000" dirty="0"/>
              <a:t>指定一般・特定・障害児相談支援事業所ゆきわり荘</a:t>
            </a:r>
            <a:endParaRPr lang="en-US" altLang="ja-JP" sz="2000" dirty="0"/>
          </a:p>
          <a:p>
            <a:r>
              <a:rPr lang="ja-JP" altLang="en-US" sz="2000" dirty="0"/>
              <a:t>（会津西部基幹相談支援センター）</a:t>
            </a:r>
            <a:endParaRPr lang="en-US" altLang="ja-JP" sz="2000" dirty="0"/>
          </a:p>
          <a:p>
            <a:r>
              <a:rPr lang="ja-JP" altLang="en-US" sz="2000" dirty="0"/>
              <a:t>　　　　　　　　　　　　　　　　　　　　齋　藤　研　一</a:t>
            </a:r>
            <a:endParaRPr lang="zh-TW" altLang="en-US" sz="2000" dirty="0"/>
          </a:p>
          <a:p>
            <a:endParaRPr lang="zh-CN" altLang="en-US" sz="2000" dirty="0"/>
          </a:p>
          <a:p>
            <a:endParaRPr kumimoji="1" lang="ja-JP" altLang="en-US" dirty="0"/>
          </a:p>
        </p:txBody>
      </p:sp>
      <p:sp>
        <p:nvSpPr>
          <p:cNvPr id="5" name="タイトル 1"/>
          <p:cNvSpPr txBox="1">
            <a:spLocks/>
          </p:cNvSpPr>
          <p:nvPr/>
        </p:nvSpPr>
        <p:spPr bwMode="auto">
          <a:xfrm>
            <a:off x="685800" y="1916832"/>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kern="0" dirty="0"/>
              <a:t>基幹相談支援センターにおける地域連携</a:t>
            </a:r>
          </a:p>
        </p:txBody>
      </p:sp>
      <p:sp>
        <p:nvSpPr>
          <p:cNvPr id="4" name="スライド番号プレースホルダー 3"/>
          <p:cNvSpPr>
            <a:spLocks noGrp="1"/>
          </p:cNvSpPr>
          <p:nvPr>
            <p:ph type="sldNum" sz="quarter" idx="12"/>
          </p:nvPr>
        </p:nvSpPr>
        <p:spPr>
          <a:xfrm>
            <a:off x="6948264" y="6453336"/>
            <a:ext cx="2133600" cy="476250"/>
          </a:xfrm>
        </p:spPr>
        <p:txBody>
          <a:bodyPr/>
          <a:lstStyle/>
          <a:p>
            <a:pPr>
              <a:defRPr/>
            </a:pPr>
            <a:fld id="{F90A3C79-1AFD-481B-B685-7933BCD0898B}" type="slidenum">
              <a:rPr lang="en-US" altLang="ja-JP" smtClean="0"/>
              <a:pPr>
                <a:defRPr/>
              </a:pPr>
              <a:t>1</a:t>
            </a:fld>
            <a:endParaRPr lang="en-US" altLang="ja-JP" dirty="0"/>
          </a:p>
        </p:txBody>
      </p:sp>
    </p:spTree>
    <p:extLst>
      <p:ext uri="{BB962C8B-B14F-4D97-AF65-F5344CB8AC3E}">
        <p14:creationId xmlns:p14="http://schemas.microsoft.com/office/powerpoint/2010/main" val="124023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a:xfrm>
            <a:off x="251520" y="1600200"/>
            <a:ext cx="8568952" cy="4525963"/>
          </a:xfrm>
        </p:spPr>
        <p:txBody>
          <a:bodyPr/>
          <a:lstStyle/>
          <a:p>
            <a:pPr marL="0" indent="0">
              <a:buNone/>
            </a:pPr>
            <a:r>
              <a:rPr lang="ja-JP" altLang="en-US" sz="2400" dirty="0"/>
              <a:t>権利擁護・虐待防止　（支援を受けた意思決定）</a:t>
            </a:r>
            <a:endParaRPr lang="en-US" altLang="ja-JP" sz="2400" dirty="0"/>
          </a:p>
          <a:p>
            <a:pPr marL="0" indent="0">
              <a:buNone/>
            </a:pPr>
            <a:endParaRPr lang="en-US" altLang="ja-JP" sz="2400" dirty="0"/>
          </a:p>
          <a:p>
            <a:pPr marL="0" indent="0">
              <a:buNone/>
            </a:pPr>
            <a:r>
              <a:rPr lang="ja-JP" altLang="en-US" sz="2400" dirty="0"/>
              <a:t>相談支援＝相談支援を駆使した生活支援＝権利擁護・虐待防止</a:t>
            </a:r>
            <a:endParaRPr lang="en-US" altLang="ja-JP" sz="2400" dirty="0"/>
          </a:p>
          <a:p>
            <a:pPr marL="0" indent="0">
              <a:buNone/>
            </a:pPr>
            <a:endParaRPr lang="en-US" altLang="ja-JP" sz="2400" dirty="0"/>
          </a:p>
          <a:p>
            <a:pPr marL="0" indent="0">
              <a:buNone/>
            </a:pPr>
            <a:r>
              <a:rPr lang="ja-JP" altLang="en-US" sz="2400" dirty="0"/>
              <a:t>　　成年後見制度利用支援事業</a:t>
            </a:r>
            <a:endParaRPr lang="en-US" altLang="ja-JP" sz="2400" dirty="0"/>
          </a:p>
          <a:p>
            <a:pPr marL="0" indent="0">
              <a:buNone/>
            </a:pPr>
            <a:r>
              <a:rPr lang="ja-JP" altLang="en-US" sz="2400" dirty="0"/>
              <a:t>　　　・成年後見制度の活用と後見人とのチーム作り　　　　</a:t>
            </a:r>
            <a:endParaRPr lang="en-US" altLang="ja-JP" sz="2400" dirty="0"/>
          </a:p>
          <a:p>
            <a:pPr marL="0" indent="0">
              <a:buNone/>
            </a:pPr>
            <a:r>
              <a:rPr lang="ja-JP" altLang="en-US" sz="2400" dirty="0"/>
              <a:t>　　虐待防止</a:t>
            </a:r>
            <a:endParaRPr lang="en-US" altLang="ja-JP" sz="2400" dirty="0"/>
          </a:p>
          <a:p>
            <a:pPr marL="0" indent="0">
              <a:buNone/>
            </a:pPr>
            <a:r>
              <a:rPr lang="ja-JP" altLang="en-US" sz="2400" dirty="0"/>
              <a:t>　　　・虐待防止センターの評価と、虐待の背景や状況の分析</a:t>
            </a:r>
            <a:endParaRPr lang="en-US" altLang="ja-JP" sz="2400" dirty="0"/>
          </a:p>
          <a:p>
            <a:pPr marL="0" indent="0">
              <a:buNone/>
            </a:pPr>
            <a:r>
              <a:rPr lang="ja-JP" altLang="en-US" sz="2400" dirty="0"/>
              <a:t>　　　　を行い、具体的な防止に向けた取り組み</a:t>
            </a:r>
            <a:endParaRPr lang="en-US" altLang="ja-JP" sz="2400" dirty="0"/>
          </a:p>
          <a:p>
            <a:pPr marL="0" indent="0">
              <a:buNone/>
            </a:pPr>
            <a:r>
              <a:rPr lang="ja-JP" altLang="en-US" sz="2400" dirty="0"/>
              <a:t>　　　・日常生活自立支援事業の活用　　　　　　　などなど・・・</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endParaRPr lang="en-US" altLang="ja-JP" sz="24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425719"/>
            <a:ext cx="2133600" cy="476250"/>
          </a:xfrm>
        </p:spPr>
        <p:txBody>
          <a:bodyPr/>
          <a:lstStyle/>
          <a:p>
            <a:pPr>
              <a:defRPr/>
            </a:pPr>
            <a:fld id="{804D6B79-3AEB-42FE-A736-A41F7AEA0445}" type="slidenum">
              <a:rPr lang="en-US" altLang="ja-JP" smtClean="0"/>
              <a:pPr>
                <a:defRPr/>
              </a:pPr>
              <a:t>10</a:t>
            </a:fld>
            <a:endParaRPr lang="en-US" altLang="ja-JP" dirty="0"/>
          </a:p>
        </p:txBody>
      </p:sp>
    </p:spTree>
    <p:extLst>
      <p:ext uri="{BB962C8B-B14F-4D97-AF65-F5344CB8AC3E}">
        <p14:creationId xmlns:p14="http://schemas.microsoft.com/office/powerpoint/2010/main" val="722838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p:txBody>
          <a:bodyPr/>
          <a:lstStyle/>
          <a:p>
            <a:pPr marL="0" indent="0">
              <a:buNone/>
            </a:pPr>
            <a:r>
              <a:rPr lang="ja-JP" altLang="en-US" sz="2000" dirty="0"/>
              <a:t>地域移行・地域定着</a:t>
            </a:r>
            <a:endParaRPr lang="en-US" altLang="ja-JP" sz="2000" dirty="0"/>
          </a:p>
          <a:p>
            <a:pPr marL="0" indent="0">
              <a:buNone/>
            </a:pPr>
            <a:endParaRPr lang="en-US" altLang="ja-JP" sz="2000" dirty="0"/>
          </a:p>
          <a:p>
            <a:pPr marL="0" indent="0">
              <a:buNone/>
            </a:pPr>
            <a:r>
              <a:rPr lang="ja-JP" altLang="en-US" sz="2000" dirty="0"/>
              <a:t>　　入所施設や精神科病院への働きかけ</a:t>
            </a:r>
            <a:endParaRPr lang="en-US" altLang="ja-JP" sz="2000" dirty="0"/>
          </a:p>
          <a:p>
            <a:pPr marL="0" indent="0">
              <a:buNone/>
            </a:pPr>
            <a:r>
              <a:rPr lang="ja-JP" altLang="en-US" sz="2000" dirty="0"/>
              <a:t>　　　・日頃からの関わり（モニタリング）の重要性</a:t>
            </a:r>
            <a:endParaRPr lang="en-US" altLang="ja-JP" sz="2000" dirty="0"/>
          </a:p>
          <a:p>
            <a:pPr marL="0" indent="0">
              <a:buNone/>
            </a:pPr>
            <a:r>
              <a:rPr lang="ja-JP" altLang="en-US" sz="2000" dirty="0"/>
              <a:t>　　　・当事者活動の推進</a:t>
            </a:r>
            <a:endParaRPr lang="en-US" altLang="ja-JP" sz="2000" dirty="0"/>
          </a:p>
          <a:p>
            <a:pPr marL="0" indent="0">
              <a:buNone/>
            </a:pPr>
            <a:r>
              <a:rPr lang="ja-JP" altLang="en-US" sz="2000" dirty="0"/>
              <a:t>　　　・現状の掌握</a:t>
            </a:r>
            <a:endParaRPr lang="en-US" altLang="ja-JP" sz="2000" dirty="0"/>
          </a:p>
          <a:p>
            <a:pPr marL="0" indent="0">
              <a:buNone/>
            </a:pPr>
            <a:r>
              <a:rPr lang="ja-JP" altLang="en-US" sz="2000" dirty="0"/>
              <a:t>　　　　</a:t>
            </a:r>
            <a:endParaRPr lang="en-US" altLang="ja-JP" sz="2000" dirty="0"/>
          </a:p>
          <a:p>
            <a:pPr marL="0" indent="0">
              <a:buNone/>
            </a:pPr>
            <a:r>
              <a:rPr lang="ja-JP" altLang="en-US" sz="2000" dirty="0"/>
              <a:t>　　地域の体制整備に係るコーディネート</a:t>
            </a:r>
            <a:endParaRPr lang="en-US" altLang="ja-JP" sz="2000" dirty="0"/>
          </a:p>
          <a:p>
            <a:pPr marL="0" indent="0">
              <a:buNone/>
            </a:pPr>
            <a:r>
              <a:rPr lang="ja-JP" altLang="en-US" sz="2000" dirty="0"/>
              <a:t>　　　・地域生活支援拠点等の整備　（　</a:t>
            </a:r>
            <a:r>
              <a:rPr lang="ja-JP" altLang="en-US" sz="2800" dirty="0"/>
              <a:t>≠</a:t>
            </a:r>
            <a:r>
              <a:rPr lang="ja-JP" altLang="en-US" sz="2000" dirty="0"/>
              <a:t>　基幹相談支援センター）</a:t>
            </a:r>
            <a:endParaRPr lang="en-US" altLang="ja-JP" sz="2000" dirty="0"/>
          </a:p>
          <a:p>
            <a:pPr marL="0" indent="0">
              <a:buNone/>
            </a:pPr>
            <a:r>
              <a:rPr lang="ja-JP" altLang="en-US" sz="2000" dirty="0"/>
              <a:t>　　　・自立生活援助</a:t>
            </a:r>
            <a:endParaRPr lang="en-US" altLang="ja-JP" sz="2000" dirty="0"/>
          </a:p>
          <a:p>
            <a:pPr marL="0" indent="0">
              <a:buNone/>
            </a:pPr>
            <a:r>
              <a:rPr lang="ja-JP" altLang="en-US" sz="2000" dirty="0"/>
              <a:t>　　　・</a:t>
            </a:r>
            <a:r>
              <a:rPr lang="ja-JP" altLang="en-US" sz="2000" dirty="0" err="1"/>
              <a:t>精神障がいにも</a:t>
            </a:r>
            <a:r>
              <a:rPr lang="ja-JP" altLang="en-US" sz="2000" dirty="0"/>
              <a:t>対応した地域包括ケアシステム　　　</a:t>
            </a:r>
            <a:endParaRPr lang="en-US" altLang="ja-JP" sz="2000" dirty="0"/>
          </a:p>
          <a:p>
            <a:pPr marL="0" indent="0">
              <a:buNone/>
            </a:pPr>
            <a:r>
              <a:rPr lang="ja-JP" altLang="en-US" sz="2000" dirty="0"/>
              <a:t>　　　　　　　　　　　　　　　　　　　　　　　　　　　　　　　　　　　　　　　　などなど・・・</a:t>
            </a:r>
            <a:endParaRPr lang="en-US" altLang="ja-JP" sz="2000" dirty="0"/>
          </a:p>
          <a:p>
            <a:pPr marL="0" indent="0">
              <a:buNone/>
            </a:pPr>
            <a:endParaRPr lang="en-US" altLang="ja-JP" sz="2000" dirty="0"/>
          </a:p>
          <a:p>
            <a:pPr marL="0" indent="0">
              <a:buNone/>
            </a:pPr>
            <a:endParaRPr lang="en-US" altLang="ja-JP" sz="2000" dirty="0"/>
          </a:p>
          <a:p>
            <a:pPr marL="0" indent="0">
              <a:buNone/>
            </a:pPr>
            <a:endParaRPr lang="en-US" altLang="ja-JP" sz="2000" dirty="0"/>
          </a:p>
          <a:p>
            <a:pPr marL="0" indent="0">
              <a:buNone/>
            </a:pPr>
            <a:r>
              <a:rPr lang="ja-JP" altLang="en-US" sz="2000" dirty="0"/>
              <a:t>　　</a:t>
            </a:r>
            <a:endParaRPr lang="en-US" altLang="ja-JP" sz="2000" dirty="0"/>
          </a:p>
          <a:p>
            <a:endParaRPr lang="en-US" altLang="ja-JP" sz="20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525345"/>
            <a:ext cx="2133600" cy="476250"/>
          </a:xfrm>
        </p:spPr>
        <p:txBody>
          <a:bodyPr/>
          <a:lstStyle/>
          <a:p>
            <a:pPr>
              <a:defRPr/>
            </a:pPr>
            <a:fld id="{804D6B79-3AEB-42FE-A736-A41F7AEA0445}" type="slidenum">
              <a:rPr lang="en-US" altLang="ja-JP" smtClean="0"/>
              <a:pPr>
                <a:defRPr/>
              </a:pPr>
              <a:t>11</a:t>
            </a:fld>
            <a:endParaRPr lang="en-US" altLang="ja-JP" dirty="0"/>
          </a:p>
        </p:txBody>
      </p:sp>
    </p:spTree>
    <p:extLst>
      <p:ext uri="{BB962C8B-B14F-4D97-AF65-F5344CB8AC3E}">
        <p14:creationId xmlns:p14="http://schemas.microsoft.com/office/powerpoint/2010/main" val="3686564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p:cNvGraphicFramePr>
            <a:graphicFrameLocks/>
          </p:cNvGraphicFramePr>
          <p:nvPr/>
        </p:nvGraphicFramePr>
        <p:xfrm>
          <a:off x="-34407" y="1412778"/>
          <a:ext cx="9144000" cy="5445224"/>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a:xfrm>
            <a:off x="-34408" y="0"/>
            <a:ext cx="9178407" cy="1143000"/>
          </a:xfrm>
          <a:solidFill>
            <a:srgbClr val="33CCCC"/>
          </a:solidFill>
        </p:spPr>
        <p:txBody>
          <a:bodyPr/>
          <a:lstStyle/>
          <a:p>
            <a:r>
              <a:rPr lang="ja-JP" altLang="en-US" dirty="0">
                <a:solidFill>
                  <a:schemeClr val="bg1"/>
                </a:solidFill>
                <a:latin typeface="HG創英角ｺﾞｼｯｸUB" panose="020B0909000000000000" pitchFamily="49" charset="-128"/>
                <a:ea typeface="HG創英角ｺﾞｼｯｸUB" panose="020B0909000000000000" pitchFamily="49" charset="-128"/>
              </a:rPr>
              <a:t>精神科病院からの退院者の状況</a:t>
            </a:r>
            <a:endParaRPr kumimoji="1" lang="ja-JP" altLang="en-US" dirty="0">
              <a:solidFill>
                <a:schemeClr val="bg1"/>
              </a:solidFill>
              <a:latin typeface="HG創英角ｺﾞｼｯｸUB" panose="020B0909000000000000" pitchFamily="49" charset="-128"/>
              <a:ea typeface="HG創英角ｺﾞｼｯｸUB" panose="020B0909000000000000" pitchFamily="49" charset="-128"/>
            </a:endParaRPr>
          </a:p>
        </p:txBody>
      </p:sp>
      <p:graphicFrame>
        <p:nvGraphicFramePr>
          <p:cNvPr id="5" name="グラフ 4"/>
          <p:cNvGraphicFramePr>
            <a:graphicFrameLocks/>
          </p:cNvGraphicFramePr>
          <p:nvPr/>
        </p:nvGraphicFramePr>
        <p:xfrm>
          <a:off x="2" y="1412778"/>
          <a:ext cx="3851920" cy="544522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グラフ 6"/>
          <p:cNvGraphicFramePr>
            <a:graphicFrameLocks/>
          </p:cNvGraphicFramePr>
          <p:nvPr/>
        </p:nvGraphicFramePr>
        <p:xfrm>
          <a:off x="5652120" y="1397397"/>
          <a:ext cx="3491880" cy="5445224"/>
        </p:xfrm>
        <a:graphic>
          <a:graphicData uri="http://schemas.openxmlformats.org/drawingml/2006/chart">
            <c:chart xmlns:c="http://schemas.openxmlformats.org/drawingml/2006/chart" xmlns:r="http://schemas.openxmlformats.org/officeDocument/2006/relationships" r:id="rId5"/>
          </a:graphicData>
        </a:graphic>
      </p:graphicFrame>
      <p:sp>
        <p:nvSpPr>
          <p:cNvPr id="8" name="正方形/長方形 7"/>
          <p:cNvSpPr/>
          <p:nvPr/>
        </p:nvSpPr>
        <p:spPr>
          <a:xfrm>
            <a:off x="5486160" y="6416004"/>
            <a:ext cx="36004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18" tIns="45709" rIns="91418" bIns="4570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平成２３年度精神・障害保健課調べ</a:t>
            </a:r>
          </a:p>
        </p:txBody>
      </p:sp>
    </p:spTree>
    <p:extLst>
      <p:ext uri="{BB962C8B-B14F-4D97-AF65-F5344CB8AC3E}">
        <p14:creationId xmlns:p14="http://schemas.microsoft.com/office/powerpoint/2010/main" val="2135114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055CC6E-88B0-77BD-8676-32C40F2609B6}"/>
              </a:ext>
            </a:extLst>
          </p:cNvPr>
          <p:cNvSpPr>
            <a:spLocks noGrp="1"/>
          </p:cNvSpPr>
          <p:nvPr>
            <p:ph type="sldNum" sz="quarter" idx="12"/>
          </p:nvPr>
        </p:nvSpPr>
        <p:spPr/>
        <p:txBody>
          <a:bodyPr/>
          <a:lstStyle/>
          <a:p>
            <a:pPr>
              <a:defRPr/>
            </a:pPr>
            <a:fld id="{804D6B79-3AEB-42FE-A736-A41F7AEA0445}" type="slidenum">
              <a:rPr lang="en-US" altLang="ja-JP" smtClean="0"/>
              <a:pPr>
                <a:defRPr/>
              </a:pPr>
              <a:t>13</a:t>
            </a:fld>
            <a:endParaRPr lang="en-US" altLang="ja-JP"/>
          </a:p>
        </p:txBody>
      </p:sp>
      <p:pic>
        <p:nvPicPr>
          <p:cNvPr id="5" name="コンテンツ プレースホルダー 4">
            <a:extLst>
              <a:ext uri="{FF2B5EF4-FFF2-40B4-BE49-F238E27FC236}">
                <a16:creationId xmlns:a16="http://schemas.microsoft.com/office/drawing/2014/main" id="{AECBB687-6AD6-3C35-39FE-9CCCE3B793F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404664"/>
            <a:ext cx="8914223" cy="5976664"/>
          </a:xfrm>
          <a:prstGeom prst="rect">
            <a:avLst/>
          </a:prstGeom>
        </p:spPr>
      </p:pic>
    </p:spTree>
    <p:extLst>
      <p:ext uri="{BB962C8B-B14F-4D97-AF65-F5344CB8AC3E}">
        <p14:creationId xmlns:p14="http://schemas.microsoft.com/office/powerpoint/2010/main" val="2385869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テキスト ボックス 1"/>
          <p:cNvSpPr txBox="1">
            <a:spLocks noChangeArrowheads="1"/>
          </p:cNvSpPr>
          <p:nvPr/>
        </p:nvSpPr>
        <p:spPr bwMode="auto">
          <a:xfrm>
            <a:off x="539750" y="1182427"/>
            <a:ext cx="2376488" cy="92333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年間</a:t>
            </a:r>
            <a:r>
              <a:rPr kumimoji="1" lang="en-US" altLang="ja-JP"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40</a:t>
            </a:r>
            <a:r>
              <a:rPr kumimoji="1" lang="ja-JP" altLang="en-US"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万件の入院のうち、</a:t>
            </a:r>
            <a:r>
              <a:rPr kumimoji="1" lang="en-US" altLang="ja-JP"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5</a:t>
            </a:r>
            <a:r>
              <a:rPr kumimoji="1" lang="ja-JP" altLang="en-US"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万件が</a:t>
            </a:r>
            <a:r>
              <a:rPr kumimoji="1" lang="en-US" altLang="ja-JP"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1</a:t>
            </a:r>
            <a:r>
              <a:rPr kumimoji="1" lang="ja-JP" altLang="en-US"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年を超えても退院ができない。</a:t>
            </a:r>
          </a:p>
        </p:txBody>
      </p:sp>
      <p:sp>
        <p:nvSpPr>
          <p:cNvPr id="3076" name="テキスト ボックス 4"/>
          <p:cNvSpPr txBox="1">
            <a:spLocks noChangeArrowheads="1"/>
          </p:cNvSpPr>
          <p:nvPr/>
        </p:nvSpPr>
        <p:spPr bwMode="auto">
          <a:xfrm>
            <a:off x="3492501" y="1182427"/>
            <a:ext cx="2374900" cy="92333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在院患者数は２８万人からなかなか減少しない。</a:t>
            </a:r>
          </a:p>
        </p:txBody>
      </p:sp>
      <p:sp>
        <p:nvSpPr>
          <p:cNvPr id="3077" name="テキスト ボックス 5"/>
          <p:cNvSpPr txBox="1">
            <a:spLocks noChangeArrowheads="1"/>
          </p:cNvSpPr>
          <p:nvPr/>
        </p:nvSpPr>
        <p:spPr bwMode="auto">
          <a:xfrm>
            <a:off x="6443662" y="1203705"/>
            <a:ext cx="2376487"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在院</a:t>
            </a:r>
            <a:r>
              <a:rPr kumimoji="1" lang="en-US" altLang="ja-JP"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1</a:t>
            </a:r>
            <a:r>
              <a:rPr kumimoji="1" lang="ja-JP" altLang="en-US"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年以上の患者から年間</a:t>
            </a:r>
            <a:r>
              <a:rPr kumimoji="1" lang="en-US" altLang="ja-JP"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5</a:t>
            </a:r>
            <a:r>
              <a:rPr kumimoji="1" lang="ja-JP" altLang="en-US" sz="18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t>万人退院する</a:t>
            </a:r>
          </a:p>
        </p:txBody>
      </p:sp>
      <p:sp>
        <p:nvSpPr>
          <p:cNvPr id="3" name="円/楕円 2"/>
          <p:cNvSpPr/>
          <p:nvPr/>
        </p:nvSpPr>
        <p:spPr>
          <a:xfrm>
            <a:off x="647700" y="3500440"/>
            <a:ext cx="2160588" cy="1584325"/>
          </a:xfrm>
          <a:prstGeom prst="ellipse">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40</a:t>
            </a:r>
            <a:r>
              <a:rPr kumimoji="1" lang="ja-JP" altLang="en-US" sz="2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万人</a:t>
            </a:r>
          </a:p>
        </p:txBody>
      </p:sp>
      <p:graphicFrame>
        <p:nvGraphicFramePr>
          <p:cNvPr id="4" name="表 3"/>
          <p:cNvGraphicFramePr>
            <a:graphicFrameLocks noGrp="1"/>
          </p:cNvGraphicFramePr>
          <p:nvPr/>
        </p:nvGraphicFramePr>
        <p:xfrm>
          <a:off x="3492500" y="3357565"/>
          <a:ext cx="2374900" cy="3024187"/>
        </p:xfrm>
        <a:graphic>
          <a:graphicData uri="http://schemas.openxmlformats.org/drawingml/2006/table">
            <a:tbl>
              <a:tblPr firstRow="1" bandRow="1">
                <a:tableStyleId>{5C22544A-7EE6-4342-B048-85BDC9FD1C3A}</a:tableStyleId>
              </a:tblPr>
              <a:tblGrid>
                <a:gridCol w="2374900">
                  <a:extLst>
                    <a:ext uri="{9D8B030D-6E8A-4147-A177-3AD203B41FA5}">
                      <a16:colId xmlns:a16="http://schemas.microsoft.com/office/drawing/2014/main" val="20000"/>
                    </a:ext>
                  </a:extLst>
                </a:gridCol>
              </a:tblGrid>
              <a:tr h="861455">
                <a:tc>
                  <a:txBody>
                    <a:bodyPr/>
                    <a:lstStyle/>
                    <a:p>
                      <a:pPr algn="ctr"/>
                      <a:r>
                        <a:rPr kumimoji="1" lang="ja-JP" altLang="en-US" sz="1800" dirty="0"/>
                        <a:t>在院</a:t>
                      </a:r>
                      <a:r>
                        <a:rPr kumimoji="1" lang="en-US" altLang="ja-JP" sz="1800" dirty="0"/>
                        <a:t>1</a:t>
                      </a:r>
                      <a:r>
                        <a:rPr kumimoji="1" lang="ja-JP" altLang="en-US" sz="1800" dirty="0"/>
                        <a:t>年未満</a:t>
                      </a:r>
                      <a:endParaRPr kumimoji="1" lang="en-US" altLang="ja-JP" sz="1800" dirty="0"/>
                    </a:p>
                    <a:p>
                      <a:pPr algn="ctr"/>
                      <a:r>
                        <a:rPr kumimoji="1" lang="ja-JP" altLang="en-US" sz="1800" dirty="0"/>
                        <a:t>１０万人</a:t>
                      </a:r>
                    </a:p>
                  </a:txBody>
                  <a:tcPr marL="91388" marR="91388" marT="45718" marB="45718">
                    <a:solidFill>
                      <a:srgbClr val="33CCCC"/>
                    </a:solidFill>
                  </a:tcPr>
                </a:tc>
                <a:extLst>
                  <a:ext uri="{0D108BD9-81ED-4DB2-BD59-A6C34878D82A}">
                    <a16:rowId xmlns:a16="http://schemas.microsoft.com/office/drawing/2014/main" val="10000"/>
                  </a:ext>
                </a:extLst>
              </a:tr>
              <a:tr h="2162732">
                <a:tc>
                  <a:txBody>
                    <a:bodyPr/>
                    <a:lstStyle/>
                    <a:p>
                      <a:endParaRPr kumimoji="1" lang="en-US" altLang="ja-JP" sz="1800" dirty="0"/>
                    </a:p>
                    <a:p>
                      <a:endParaRPr kumimoji="1" lang="en-US" altLang="ja-JP" sz="1800" dirty="0"/>
                    </a:p>
                    <a:p>
                      <a:endParaRPr kumimoji="1" lang="en-US" altLang="ja-JP" sz="1800" dirty="0"/>
                    </a:p>
                    <a:p>
                      <a:endParaRPr kumimoji="1" lang="en-US" altLang="ja-JP" sz="1800" dirty="0"/>
                    </a:p>
                    <a:p>
                      <a:endParaRPr kumimoji="1" lang="en-US" altLang="ja-JP" sz="1800" dirty="0"/>
                    </a:p>
                    <a:p>
                      <a:pPr algn="ctr"/>
                      <a:r>
                        <a:rPr kumimoji="1" lang="ja-JP" altLang="en-US" sz="1800" b="1" dirty="0"/>
                        <a:t>在院</a:t>
                      </a:r>
                      <a:r>
                        <a:rPr kumimoji="1" lang="en-US" altLang="ja-JP" sz="1800" b="1" dirty="0"/>
                        <a:t>1</a:t>
                      </a:r>
                      <a:r>
                        <a:rPr kumimoji="1" lang="ja-JP" altLang="en-US" sz="1800" b="1" dirty="0"/>
                        <a:t>年以上</a:t>
                      </a:r>
                      <a:endParaRPr kumimoji="1" lang="en-US" altLang="ja-JP" sz="1800" b="1" dirty="0"/>
                    </a:p>
                    <a:p>
                      <a:pPr algn="ctr"/>
                      <a:r>
                        <a:rPr kumimoji="1" lang="ja-JP" altLang="en-US" sz="1800" b="1" dirty="0"/>
                        <a:t>１８万人</a:t>
                      </a:r>
                    </a:p>
                  </a:txBody>
                  <a:tcPr marL="91388" marR="91388" marT="45718" marB="45718">
                    <a:solidFill>
                      <a:srgbClr val="FFFF00"/>
                    </a:solidFill>
                  </a:tcPr>
                </a:tc>
                <a:extLst>
                  <a:ext uri="{0D108BD9-81ED-4DB2-BD59-A6C34878D82A}">
                    <a16:rowId xmlns:a16="http://schemas.microsoft.com/office/drawing/2014/main" val="10001"/>
                  </a:ext>
                </a:extLst>
              </a:tr>
            </a:tbl>
          </a:graphicData>
        </a:graphic>
      </p:graphicFrame>
      <p:sp>
        <p:nvSpPr>
          <p:cNvPr id="9" name="円/楕円 8"/>
          <p:cNvSpPr/>
          <p:nvPr/>
        </p:nvSpPr>
        <p:spPr>
          <a:xfrm>
            <a:off x="6500814" y="3357563"/>
            <a:ext cx="1997075" cy="1441450"/>
          </a:xfrm>
          <a:prstGeom prst="ellipse">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35</a:t>
            </a:r>
            <a:r>
              <a:rPr kumimoji="1" lang="ja-JP" altLang="en-US" sz="2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万人</a:t>
            </a:r>
          </a:p>
        </p:txBody>
      </p:sp>
      <p:sp>
        <p:nvSpPr>
          <p:cNvPr id="7" name="テキスト ボックス 6"/>
          <p:cNvSpPr txBox="1">
            <a:spLocks noChangeArrowheads="1"/>
          </p:cNvSpPr>
          <p:nvPr/>
        </p:nvSpPr>
        <p:spPr bwMode="auto">
          <a:xfrm>
            <a:off x="827088" y="2708275"/>
            <a:ext cx="20891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年間入院患者数</a:t>
            </a:r>
            <a:endParaRPr kumimoji="1" lang="en-US" altLang="ja-JP"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a:t>
            </a:r>
            <a:r>
              <a:rPr kumimoji="1" lang="en-US" altLang="ja-JP"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40</a:t>
            </a:r>
            <a:r>
              <a:rPr kumimoji="1" lang="ja-JP" altLang="en-US"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万人～</a:t>
            </a:r>
          </a:p>
        </p:txBody>
      </p:sp>
      <p:sp>
        <p:nvSpPr>
          <p:cNvPr id="3089" name="テキスト ボックス 7"/>
          <p:cNvSpPr txBox="1">
            <a:spLocks noChangeArrowheads="1"/>
          </p:cNvSpPr>
          <p:nvPr/>
        </p:nvSpPr>
        <p:spPr bwMode="auto">
          <a:xfrm>
            <a:off x="3563939" y="2354332"/>
            <a:ext cx="2232025"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1</a:t>
            </a:r>
            <a:r>
              <a:rPr kumimoji="1" lang="ja-JP" altLang="en-US" sz="20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日平均在院患者数</a:t>
            </a:r>
            <a:endParaRPr kumimoji="1" lang="en-US" altLang="ja-JP" sz="20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～２８万人～</a:t>
            </a:r>
          </a:p>
        </p:txBody>
      </p:sp>
      <p:sp>
        <p:nvSpPr>
          <p:cNvPr id="10" name="テキスト ボックス 9"/>
          <p:cNvSpPr txBox="1">
            <a:spLocks noChangeArrowheads="1"/>
          </p:cNvSpPr>
          <p:nvPr/>
        </p:nvSpPr>
        <p:spPr bwMode="auto">
          <a:xfrm>
            <a:off x="6553201" y="2334102"/>
            <a:ext cx="19446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年間退院件数</a:t>
            </a:r>
            <a:endParaRPr kumimoji="1" lang="en-US" altLang="ja-JP"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a:t>
            </a:r>
            <a:r>
              <a:rPr kumimoji="1" lang="en-US" altLang="ja-JP"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40</a:t>
            </a:r>
            <a:r>
              <a:rPr kumimoji="1" lang="ja-JP" altLang="en-US" sz="1800" b="1" i="0" u="none" strike="noStrike" kern="1200" cap="none" spc="0" normalizeH="0" baseline="0" noProof="0" dirty="0">
                <a:ln>
                  <a:noFill/>
                </a:ln>
                <a:solidFill>
                  <a:prstClr val="black"/>
                </a:solidFill>
                <a:effectLst/>
                <a:uLnTx/>
                <a:uFillTx/>
                <a:latin typeface="Calibri" pitchFamily="34" charset="0"/>
                <a:ea typeface="ＭＳ Ｐゴシック" charset="-128"/>
                <a:cs typeface="+mn-cs"/>
              </a:rPr>
              <a:t>万人～</a:t>
            </a:r>
          </a:p>
        </p:txBody>
      </p:sp>
      <p:sp>
        <p:nvSpPr>
          <p:cNvPr id="11" name="下矢印 10"/>
          <p:cNvSpPr/>
          <p:nvPr/>
        </p:nvSpPr>
        <p:spPr>
          <a:xfrm>
            <a:off x="4535489" y="4221163"/>
            <a:ext cx="288925" cy="431800"/>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 name="円/楕円 11"/>
          <p:cNvSpPr/>
          <p:nvPr/>
        </p:nvSpPr>
        <p:spPr>
          <a:xfrm>
            <a:off x="3995739" y="4797427"/>
            <a:ext cx="1368425" cy="576263"/>
          </a:xfrm>
          <a:prstGeom prst="ellipse">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5</a:t>
            </a:r>
            <a:r>
              <a:rPr kumimoji="1" lang="ja-JP" altLang="en-US" sz="2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万人</a:t>
            </a:r>
          </a:p>
        </p:txBody>
      </p:sp>
      <p:sp>
        <p:nvSpPr>
          <p:cNvPr id="13" name="右矢印 12"/>
          <p:cNvSpPr/>
          <p:nvPr/>
        </p:nvSpPr>
        <p:spPr>
          <a:xfrm rot="21117927">
            <a:off x="2879726" y="3619500"/>
            <a:ext cx="503238" cy="471488"/>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右矢印 13"/>
          <p:cNvSpPr/>
          <p:nvPr/>
        </p:nvSpPr>
        <p:spPr>
          <a:xfrm rot="812508">
            <a:off x="5915025" y="3556002"/>
            <a:ext cx="533400" cy="512763"/>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 name="円/楕円 16"/>
          <p:cNvSpPr/>
          <p:nvPr/>
        </p:nvSpPr>
        <p:spPr>
          <a:xfrm>
            <a:off x="6780214" y="4970463"/>
            <a:ext cx="1368425" cy="576262"/>
          </a:xfrm>
          <a:prstGeom prst="ellipse">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5</a:t>
            </a:r>
            <a:r>
              <a:rPr kumimoji="1" lang="ja-JP" altLang="en-US" sz="2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万人</a:t>
            </a:r>
          </a:p>
        </p:txBody>
      </p:sp>
      <p:sp>
        <p:nvSpPr>
          <p:cNvPr id="18" name="下矢印 17"/>
          <p:cNvSpPr/>
          <p:nvPr/>
        </p:nvSpPr>
        <p:spPr>
          <a:xfrm rot="16872095" flipH="1">
            <a:off x="6085682" y="4879182"/>
            <a:ext cx="393700" cy="595313"/>
          </a:xfrm>
          <a:prstGeom prst="downArrow">
            <a:avLst>
              <a:gd name="adj1" fmla="val 50000"/>
              <a:gd name="adj2" fmla="val 5428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5" name="右矢印 14"/>
          <p:cNvSpPr/>
          <p:nvPr/>
        </p:nvSpPr>
        <p:spPr>
          <a:xfrm>
            <a:off x="3010859" y="1349088"/>
            <a:ext cx="400050" cy="322263"/>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0" name="右矢印 19"/>
          <p:cNvSpPr/>
          <p:nvPr/>
        </p:nvSpPr>
        <p:spPr>
          <a:xfrm rot="10800000">
            <a:off x="5983288" y="1320242"/>
            <a:ext cx="398462" cy="323850"/>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aphicFrame>
        <p:nvGraphicFramePr>
          <p:cNvPr id="16" name="表 15"/>
          <p:cNvGraphicFramePr>
            <a:graphicFrameLocks noGrp="1"/>
          </p:cNvGraphicFramePr>
          <p:nvPr/>
        </p:nvGraphicFramePr>
        <p:xfrm>
          <a:off x="111125" y="5461002"/>
          <a:ext cx="3109913" cy="1231899"/>
        </p:xfrm>
        <a:graphic>
          <a:graphicData uri="http://schemas.openxmlformats.org/drawingml/2006/table">
            <a:tbl>
              <a:tblPr firstRow="1" bandRow="1">
                <a:tableStyleId>{5C22544A-7EE6-4342-B048-85BDC9FD1C3A}</a:tableStyleId>
              </a:tblPr>
              <a:tblGrid>
                <a:gridCol w="3109913">
                  <a:extLst>
                    <a:ext uri="{9D8B030D-6E8A-4147-A177-3AD203B41FA5}">
                      <a16:colId xmlns:a16="http://schemas.microsoft.com/office/drawing/2014/main" val="20000"/>
                    </a:ext>
                  </a:extLst>
                </a:gridCol>
              </a:tblGrid>
              <a:tr h="410633">
                <a:tc>
                  <a:txBody>
                    <a:bodyPr/>
                    <a:lstStyle/>
                    <a:p>
                      <a:r>
                        <a:rPr kumimoji="1" lang="ja-JP" altLang="en-US" sz="2000" dirty="0"/>
                        <a:t>課題</a:t>
                      </a:r>
                    </a:p>
                  </a:txBody>
                  <a:tcPr marL="91423" marR="91423">
                    <a:solidFill>
                      <a:srgbClr val="FF0000"/>
                    </a:solidFill>
                  </a:tcPr>
                </a:tc>
                <a:extLst>
                  <a:ext uri="{0D108BD9-81ED-4DB2-BD59-A6C34878D82A}">
                    <a16:rowId xmlns:a16="http://schemas.microsoft.com/office/drawing/2014/main" val="10000"/>
                  </a:ext>
                </a:extLst>
              </a:tr>
              <a:tr h="410633">
                <a:tc>
                  <a:txBody>
                    <a:bodyPr/>
                    <a:lstStyle/>
                    <a:p>
                      <a:r>
                        <a:rPr kumimoji="1" lang="ja-JP" altLang="en-US" sz="2000" b="1" dirty="0"/>
                        <a:t>長期入院者への退院支援</a:t>
                      </a:r>
                    </a:p>
                  </a:txBody>
                  <a:tcPr marL="91423" marR="91423"/>
                </a:tc>
                <a:extLst>
                  <a:ext uri="{0D108BD9-81ED-4DB2-BD59-A6C34878D82A}">
                    <a16:rowId xmlns:a16="http://schemas.microsoft.com/office/drawing/2014/main" val="10001"/>
                  </a:ext>
                </a:extLst>
              </a:tr>
              <a:tr h="410633">
                <a:tc>
                  <a:txBody>
                    <a:bodyPr/>
                    <a:lstStyle/>
                    <a:p>
                      <a:r>
                        <a:rPr kumimoji="1" lang="en-US" altLang="ja-JP" sz="2000" b="1" dirty="0"/>
                        <a:t>1</a:t>
                      </a:r>
                      <a:r>
                        <a:rPr kumimoji="1" lang="ja-JP" altLang="en-US" sz="2000" b="1" dirty="0"/>
                        <a:t>年以上の入院をさせない</a:t>
                      </a:r>
                    </a:p>
                  </a:txBody>
                  <a:tcPr marL="91423" marR="91423"/>
                </a:tc>
                <a:extLst>
                  <a:ext uri="{0D108BD9-81ED-4DB2-BD59-A6C34878D82A}">
                    <a16:rowId xmlns:a16="http://schemas.microsoft.com/office/drawing/2014/main" val="10002"/>
                  </a:ext>
                </a:extLst>
              </a:tr>
            </a:tbl>
          </a:graphicData>
        </a:graphic>
      </p:graphicFrame>
      <p:sp>
        <p:nvSpPr>
          <p:cNvPr id="22" name="右矢印 21"/>
          <p:cNvSpPr/>
          <p:nvPr/>
        </p:nvSpPr>
        <p:spPr>
          <a:xfrm rot="8771980">
            <a:off x="3300413" y="5351465"/>
            <a:ext cx="527050" cy="217487"/>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テキスト ボックス 1"/>
          <p:cNvSpPr txBox="1"/>
          <p:nvPr/>
        </p:nvSpPr>
        <p:spPr>
          <a:xfrm>
            <a:off x="6224518" y="5730164"/>
            <a:ext cx="270033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万</a:t>
            </a: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千人は死亡退院</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１日約６０人亡くなっている</a:t>
            </a:r>
          </a:p>
        </p:txBody>
      </p:sp>
      <p:sp>
        <p:nvSpPr>
          <p:cNvPr id="23" name="正方形/長方形 22">
            <a:extLst>
              <a:ext uri="{FF2B5EF4-FFF2-40B4-BE49-F238E27FC236}">
                <a16:creationId xmlns:a16="http://schemas.microsoft.com/office/drawing/2014/main" id="{9608DAF2-E984-408F-8734-402E8AD75587}"/>
              </a:ext>
            </a:extLst>
          </p:cNvPr>
          <p:cNvSpPr/>
          <p:nvPr/>
        </p:nvSpPr>
        <p:spPr>
          <a:xfrm>
            <a:off x="0" y="9927"/>
            <a:ext cx="9142516" cy="987016"/>
          </a:xfrm>
          <a:prstGeom prst="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lIns="84363" tIns="42182" rIns="84363" bIns="42182" anchor="ctr"/>
          <a:lstStyle/>
          <a:p>
            <a:pPr marL="0" marR="0" lvl="0" indent="0" algn="ctr" defTabSz="843321"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HGP創英角ｺﾞｼｯｸUB" panose="020B0A00000000000000" pitchFamily="50" charset="-128"/>
                <a:ea typeface="HGP創英角ｺﾞｼｯｸUB" panose="020B0A00000000000000" pitchFamily="50" charset="-128"/>
                <a:cs typeface="+mn-cs"/>
              </a:rPr>
              <a:t>我が国の入院患者の動態</a:t>
            </a:r>
            <a:endParaRPr kumimoji="1" lang="ja-JP" altLang="en-US" sz="2400" b="1" i="0" u="none" strike="noStrike" kern="1200" cap="none" spc="0" normalizeH="0" baseline="0" noProof="0" dirty="0">
              <a:ln>
                <a:noFill/>
              </a:ln>
              <a:solidFill>
                <a:prstClr val="white"/>
              </a:solidFill>
              <a:effectLst/>
              <a:uLnTx/>
              <a:uFillTx/>
              <a:latin typeface="HGP創英角ｺﾞｼｯｸUB" panose="020B0A00000000000000" pitchFamily="50" charset="-128"/>
              <a:ea typeface="HGP創英角ｺﾞｼｯｸUB" panose="020B0A00000000000000" pitchFamily="50" charset="-128"/>
              <a:cs typeface="+mn-cs"/>
            </a:endParaRPr>
          </a:p>
        </p:txBody>
      </p:sp>
    </p:spTree>
    <p:extLst>
      <p:ext uri="{BB962C8B-B14F-4D97-AF65-F5344CB8AC3E}">
        <p14:creationId xmlns:p14="http://schemas.microsoft.com/office/powerpoint/2010/main" val="2334746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additive="base">
                                        <p:cTn id="30" dur="500" fill="hold"/>
                                        <p:tgtEl>
                                          <p:spTgt spid="2"/>
                                        </p:tgtEl>
                                        <p:attrNameLst>
                                          <p:attrName>ppt_x</p:attrName>
                                        </p:attrNameLst>
                                      </p:cBhvr>
                                      <p:tavLst>
                                        <p:tav tm="0">
                                          <p:val>
                                            <p:strVal val="#ppt_x"/>
                                          </p:val>
                                        </p:tav>
                                        <p:tav tm="100000">
                                          <p:val>
                                            <p:strVal val="#ppt_x"/>
                                          </p:val>
                                        </p:tav>
                                      </p:tavLst>
                                    </p:anim>
                                    <p:anim calcmode="lin" valueType="num">
                                      <p:cBhvr additive="base">
                                        <p:cTn id="3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additive="base">
                                        <p:cTn id="40" dur="500" fill="hold"/>
                                        <p:tgtEl>
                                          <p:spTgt spid="22"/>
                                        </p:tgtEl>
                                        <p:attrNameLst>
                                          <p:attrName>ppt_x</p:attrName>
                                        </p:attrNameLst>
                                      </p:cBhvr>
                                      <p:tavLst>
                                        <p:tav tm="0">
                                          <p:val>
                                            <p:strVal val="#ppt_x"/>
                                          </p:val>
                                        </p:tav>
                                        <p:tav tm="100000">
                                          <p:val>
                                            <p:strVal val="#ppt_x"/>
                                          </p:val>
                                        </p:tav>
                                      </p:tavLst>
                                    </p:anim>
                                    <p:anim calcmode="lin" valueType="num">
                                      <p:cBhvr additive="base">
                                        <p:cTn id="4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7" grpId="0"/>
      <p:bldP spid="10" grpId="0"/>
      <p:bldP spid="13" grpId="0" animBg="1"/>
      <p:bldP spid="14" grpId="0" animBg="1"/>
      <p:bldP spid="17" grpId="0" animBg="1"/>
      <p:bldP spid="18" grpId="0" animBg="1"/>
      <p:bldP spid="22" grpId="0" animBg="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90AB14-D3F2-4E83-8FF7-B4825FFF2091}"/>
              </a:ext>
            </a:extLst>
          </p:cNvPr>
          <p:cNvSpPr>
            <a:spLocks noGrp="1"/>
          </p:cNvSpPr>
          <p:nvPr>
            <p:ph type="title"/>
          </p:nvPr>
        </p:nvSpPr>
        <p:spPr>
          <a:xfrm>
            <a:off x="457200" y="274638"/>
            <a:ext cx="8229600" cy="729456"/>
          </a:xfrm>
        </p:spPr>
        <p:txBody>
          <a:bodyPr/>
          <a:lstStyle/>
          <a:p>
            <a:pPr algn="l"/>
            <a:r>
              <a:rPr kumimoji="1" lang="ja-JP" altLang="en-US" dirty="0"/>
              <a:t>　　</a:t>
            </a:r>
            <a:br>
              <a:rPr kumimoji="1" lang="en-US" altLang="ja-JP" dirty="0"/>
            </a:br>
            <a:r>
              <a:rPr kumimoji="1" lang="ja-JP" altLang="en-US" dirty="0"/>
              <a:t>医療機関とシートを使って検討</a:t>
            </a:r>
            <a:br>
              <a:rPr lang="en-US" altLang="ja-JP" dirty="0"/>
            </a:br>
            <a:r>
              <a:rPr lang="ja-JP" altLang="en-US" sz="2000" dirty="0"/>
              <a:t>一年以上入院の患者さんへの面接調査。医療機関との協議必要。</a:t>
            </a:r>
            <a:br>
              <a:rPr lang="en-US" altLang="ja-JP" dirty="0"/>
            </a:br>
            <a:r>
              <a:rPr kumimoji="1" lang="ja-JP" altLang="en-US" sz="2000" dirty="0"/>
              <a:t>（市町村ごと・圏域ごと等：日付を入れて年度で評価してもよい）</a:t>
            </a:r>
          </a:p>
        </p:txBody>
      </p:sp>
      <p:sp>
        <p:nvSpPr>
          <p:cNvPr id="3" name="コンテンツ プレースホルダー 2">
            <a:extLst>
              <a:ext uri="{FF2B5EF4-FFF2-40B4-BE49-F238E27FC236}">
                <a16:creationId xmlns:a16="http://schemas.microsoft.com/office/drawing/2014/main" id="{0C383EE7-2859-75CE-D1C8-67C4E3476C89}"/>
              </a:ext>
            </a:extLst>
          </p:cNvPr>
          <p:cNvSpPr>
            <a:spLocks noGrp="1"/>
          </p:cNvSpPr>
          <p:nvPr>
            <p:ph idx="1"/>
          </p:nvPr>
        </p:nvSpPr>
        <p:spPr/>
        <p:txBody>
          <a:bodyPr/>
          <a:lstStyle/>
          <a:p>
            <a:pPr eaLnBrk="1" fontAlgn="ctr" hangingPunct="1"/>
            <a:endParaRPr lang="en-US" altLang="ja-JP" dirty="0"/>
          </a:p>
          <a:p>
            <a:pPr eaLnBrk="1" fontAlgn="ctr" hangingPunct="1"/>
            <a:endParaRPr lang="en-US" altLang="ja-JP" dirty="0"/>
          </a:p>
          <a:p>
            <a:pPr eaLnBrk="1" fontAlgn="ctr" hangingPunct="1"/>
            <a:endParaRPr lang="en-US" altLang="ja-JP" dirty="0"/>
          </a:p>
          <a:p>
            <a:pPr eaLnBrk="1" fontAlgn="ctr" hangingPunct="1"/>
            <a:endParaRPr lang="en-US" altLang="ja-JP" dirty="0"/>
          </a:p>
          <a:p>
            <a:pPr eaLnBrk="1" fontAlgn="ctr" hangingPunct="1"/>
            <a:endParaRPr lang="en-US" altLang="ja-JP" dirty="0"/>
          </a:p>
          <a:p>
            <a:pPr eaLnBrk="1" fontAlgn="ctr" hangingPunct="1"/>
            <a:endParaRPr lang="en-US" altLang="ja-JP" dirty="0"/>
          </a:p>
          <a:p>
            <a:pPr eaLnBrk="1" fontAlgn="ctr" hangingPunct="1"/>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DB976E90-99A6-4E3D-B6EF-238710C6EFBF}"/>
              </a:ext>
            </a:extLst>
          </p:cNvPr>
          <p:cNvSpPr>
            <a:spLocks noGrp="1"/>
          </p:cNvSpPr>
          <p:nvPr>
            <p:ph type="sldNum" sz="quarter" idx="12"/>
          </p:nvPr>
        </p:nvSpPr>
        <p:spPr/>
        <p:txBody>
          <a:bodyPr/>
          <a:lstStyle/>
          <a:p>
            <a:pPr>
              <a:defRPr/>
            </a:pPr>
            <a:fld id="{804D6B79-3AEB-42FE-A736-A41F7AEA0445}" type="slidenum">
              <a:rPr lang="en-US" altLang="ja-JP" smtClean="0"/>
              <a:pPr>
                <a:defRPr/>
              </a:pPr>
              <a:t>15</a:t>
            </a:fld>
            <a:endParaRPr lang="en-US" altLang="ja-JP"/>
          </a:p>
        </p:txBody>
      </p:sp>
      <p:graphicFrame>
        <p:nvGraphicFramePr>
          <p:cNvPr id="5" name="表 4">
            <a:extLst>
              <a:ext uri="{FF2B5EF4-FFF2-40B4-BE49-F238E27FC236}">
                <a16:creationId xmlns:a16="http://schemas.microsoft.com/office/drawing/2014/main" id="{EA446C9B-FA44-F116-A254-A96200EBDF39}"/>
              </a:ext>
            </a:extLst>
          </p:cNvPr>
          <p:cNvGraphicFramePr>
            <a:graphicFrameLocks noGrp="1"/>
          </p:cNvGraphicFramePr>
          <p:nvPr>
            <p:extLst>
              <p:ext uri="{D42A27DB-BD31-4B8C-83A1-F6EECF244321}">
                <p14:modId xmlns:p14="http://schemas.microsoft.com/office/powerpoint/2010/main" val="1056448686"/>
              </p:ext>
            </p:extLst>
          </p:nvPr>
        </p:nvGraphicFramePr>
        <p:xfrm>
          <a:off x="1187624" y="2132856"/>
          <a:ext cx="6984776" cy="3865292"/>
        </p:xfrm>
        <a:graphic>
          <a:graphicData uri="http://schemas.openxmlformats.org/drawingml/2006/table">
            <a:tbl>
              <a:tblPr firstRow="1" bandRow="1">
                <a:tableStyleId>{5C22544A-7EE6-4342-B048-85BDC9FD1C3A}</a:tableStyleId>
              </a:tblPr>
              <a:tblGrid>
                <a:gridCol w="1855538">
                  <a:extLst>
                    <a:ext uri="{9D8B030D-6E8A-4147-A177-3AD203B41FA5}">
                      <a16:colId xmlns:a16="http://schemas.microsoft.com/office/drawing/2014/main" val="576216276"/>
                    </a:ext>
                  </a:extLst>
                </a:gridCol>
                <a:gridCol w="2564619">
                  <a:extLst>
                    <a:ext uri="{9D8B030D-6E8A-4147-A177-3AD203B41FA5}">
                      <a16:colId xmlns:a16="http://schemas.microsoft.com/office/drawing/2014/main" val="4011732366"/>
                    </a:ext>
                  </a:extLst>
                </a:gridCol>
                <a:gridCol w="2564619">
                  <a:extLst>
                    <a:ext uri="{9D8B030D-6E8A-4147-A177-3AD203B41FA5}">
                      <a16:colId xmlns:a16="http://schemas.microsoft.com/office/drawing/2014/main" val="1315263429"/>
                    </a:ext>
                  </a:extLst>
                </a:gridCol>
              </a:tblGrid>
              <a:tr h="1215769">
                <a:tc>
                  <a:txBody>
                    <a:bodyPr/>
                    <a:lstStyle/>
                    <a:p>
                      <a:endParaRPr kumimoji="1" lang="ja-JP" altLang="en-US" dirty="0"/>
                    </a:p>
                  </a:txBody>
                  <a:tcPr/>
                </a:tc>
                <a:tc>
                  <a:txBody>
                    <a:bodyPr/>
                    <a:lstStyle/>
                    <a:p>
                      <a:r>
                        <a:rPr kumimoji="1" lang="ja-JP" altLang="en-US" dirty="0">
                          <a:solidFill>
                            <a:schemeClr val="tx1"/>
                          </a:solidFill>
                        </a:rPr>
                        <a:t>本人の意思</a:t>
                      </a:r>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r>
                        <a:rPr kumimoji="1" lang="ja-JP" altLang="en-US" dirty="0">
                          <a:solidFill>
                            <a:schemeClr val="tx1"/>
                          </a:solidFill>
                        </a:rPr>
                        <a:t>退院したい</a:t>
                      </a:r>
                    </a:p>
                  </a:txBody>
                  <a:tcPr/>
                </a:tc>
                <a:tc>
                  <a:txBody>
                    <a:bodyPr/>
                    <a:lstStyle/>
                    <a:p>
                      <a:r>
                        <a:rPr kumimoji="1" lang="ja-JP" altLang="en-US" dirty="0">
                          <a:solidFill>
                            <a:schemeClr val="tx1"/>
                          </a:solidFill>
                        </a:rPr>
                        <a:t>本人の意思</a:t>
                      </a:r>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r>
                        <a:rPr kumimoji="1" lang="ja-JP" altLang="en-US" dirty="0">
                          <a:solidFill>
                            <a:schemeClr val="tx1"/>
                          </a:solidFill>
                        </a:rPr>
                        <a:t>退院したくない</a:t>
                      </a:r>
                      <a:endParaRPr kumimoji="1" lang="en-US" altLang="ja-JP" dirty="0">
                        <a:solidFill>
                          <a:schemeClr val="tx1"/>
                        </a:solidFill>
                      </a:endParaRPr>
                    </a:p>
                    <a:p>
                      <a:endParaRPr kumimoji="1" lang="ja-JP" altLang="en-US" dirty="0"/>
                    </a:p>
                  </a:txBody>
                  <a:tcPr/>
                </a:tc>
                <a:extLst>
                  <a:ext uri="{0D108BD9-81ED-4DB2-BD59-A6C34878D82A}">
                    <a16:rowId xmlns:a16="http://schemas.microsoft.com/office/drawing/2014/main" val="1479851674"/>
                  </a:ext>
                </a:extLst>
              </a:tr>
              <a:tr h="1201126">
                <a:tc>
                  <a:txBody>
                    <a:bodyPr/>
                    <a:lstStyle/>
                    <a:p>
                      <a:r>
                        <a:rPr kumimoji="1" lang="ja-JP" altLang="en-US" dirty="0"/>
                        <a:t>病院の見立て</a:t>
                      </a:r>
                      <a:endParaRPr kumimoji="1" lang="en-US" altLang="ja-JP" dirty="0"/>
                    </a:p>
                    <a:p>
                      <a:endParaRPr kumimoji="1" lang="en-US" altLang="ja-JP" dirty="0"/>
                    </a:p>
                    <a:p>
                      <a:r>
                        <a:rPr kumimoji="1" lang="ja-JP" altLang="en-US" dirty="0"/>
                        <a:t>退院できそう</a:t>
                      </a:r>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699170028"/>
                  </a:ext>
                </a:extLst>
              </a:tr>
              <a:tr h="1201126">
                <a:tc>
                  <a:txBody>
                    <a:bodyPr/>
                    <a:lstStyle/>
                    <a:p>
                      <a:r>
                        <a:rPr kumimoji="1" lang="ja-JP" altLang="en-US" dirty="0"/>
                        <a:t>病院の見立て</a:t>
                      </a:r>
                      <a:endParaRPr kumimoji="1" lang="en-US" altLang="ja-JP" dirty="0"/>
                    </a:p>
                    <a:p>
                      <a:endParaRPr kumimoji="1" lang="en-US" altLang="ja-JP" dirty="0"/>
                    </a:p>
                    <a:p>
                      <a:r>
                        <a:rPr kumimoji="1" lang="ja-JP" altLang="en-US" dirty="0"/>
                        <a:t>退院は難しい</a:t>
                      </a:r>
                      <a:endParaRPr kumimoji="1" lang="en-US" altLang="ja-JP"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301301402"/>
                  </a:ext>
                </a:extLst>
              </a:tr>
            </a:tbl>
          </a:graphicData>
        </a:graphic>
      </p:graphicFrame>
    </p:spTree>
    <p:extLst>
      <p:ext uri="{BB962C8B-B14F-4D97-AF65-F5344CB8AC3E}">
        <p14:creationId xmlns:p14="http://schemas.microsoft.com/office/powerpoint/2010/main" val="1553023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8801" y="947232"/>
            <a:ext cx="7993599" cy="5794135"/>
          </a:xfrm>
        </p:spPr>
        <p:txBody>
          <a:bodyPr>
            <a:normAutofit/>
          </a:bodyPr>
          <a:lstStyle/>
          <a:p>
            <a:pPr marL="0" indent="0">
              <a:lnSpc>
                <a:spcPct val="150000"/>
              </a:lnSpc>
              <a:buNone/>
            </a:pPr>
            <a:r>
              <a:rPr lang="ja-JP" altLang="en-US" sz="1800" dirty="0">
                <a:solidFill>
                  <a:schemeClr val="tx1"/>
                </a:solidFill>
                <a:latin typeface="メイリオ" panose="020B0604030504040204" pitchFamily="50" charset="-128"/>
                <a:ea typeface="メイリオ" panose="020B0604030504040204" pitchFamily="50" charset="-128"/>
              </a:rPr>
              <a:t>１　今の生活の様子（フリーワード）</a:t>
            </a: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1800" dirty="0">
                <a:solidFill>
                  <a:schemeClr val="tx1"/>
                </a:solidFill>
                <a:latin typeface="メイリオ" panose="020B0604030504040204" pitchFamily="50" charset="-128"/>
                <a:ea typeface="メイリオ" panose="020B0604030504040204" pitchFamily="50" charset="-128"/>
              </a:rPr>
              <a:t>２　今、困っていることはありますか（はい・どちらでもない・いいえ）</a:t>
            </a: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1800" dirty="0">
                <a:latin typeface="メイリオ" panose="020B0604030504040204" pitchFamily="50" charset="-128"/>
                <a:ea typeface="メイリオ" panose="020B0604030504040204" pitchFamily="50" charset="-128"/>
              </a:rPr>
              <a:t>　　　　　　　　　　　　　　　（フリーワード）</a:t>
            </a: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1800" dirty="0">
                <a:solidFill>
                  <a:schemeClr val="tx1"/>
                </a:solidFill>
                <a:latin typeface="メイリオ" panose="020B0604030504040204" pitchFamily="50" charset="-128"/>
                <a:ea typeface="メイリオ" panose="020B0604030504040204" pitchFamily="50" charset="-128"/>
              </a:rPr>
              <a:t>３　今後、希望する生活（フリーワード）</a:t>
            </a: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1800" dirty="0">
                <a:solidFill>
                  <a:schemeClr val="tx1"/>
                </a:solidFill>
                <a:latin typeface="メイリオ" panose="020B0604030504040204" pitchFamily="50" charset="-128"/>
                <a:ea typeface="メイリオ" panose="020B0604030504040204" pitchFamily="50" charset="-128"/>
              </a:rPr>
              <a:t>４　相談できる人はいますか（はい・いいえ）</a:t>
            </a: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1800" dirty="0">
                <a:latin typeface="メイリオ" panose="020B0604030504040204" pitchFamily="50" charset="-128"/>
                <a:ea typeface="メイリオ" panose="020B0604030504040204" pitchFamily="50" charset="-128"/>
              </a:rPr>
              <a:t>　　　（家族・親族・病院のスタッフ・その他）</a:t>
            </a: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endParaRPr lang="en-US" altLang="ja-JP" sz="180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800" dirty="0">
                <a:solidFill>
                  <a:schemeClr val="tx1"/>
                </a:solidFill>
                <a:latin typeface="メイリオ" panose="020B0604030504040204" pitchFamily="50" charset="-128"/>
                <a:ea typeface="メイリオ" panose="020B0604030504040204" pitchFamily="50" charset="-128"/>
              </a:rPr>
              <a:t>希望する生活を送るために心配なことや不安なこと（フリーワード）</a:t>
            </a: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1800" dirty="0">
                <a:solidFill>
                  <a:schemeClr val="tx1"/>
                </a:solidFill>
                <a:latin typeface="メイリオ" panose="020B0604030504040204" pitchFamily="50" charset="-128"/>
                <a:ea typeface="メイリオ" panose="020B0604030504040204" pitchFamily="50" charset="-128"/>
              </a:rPr>
              <a:t>５　好きなことや興味のあること（フリーワード）</a:t>
            </a: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endParaRPr lang="en-US" altLang="ja-JP" sz="1800" dirty="0">
              <a:solidFill>
                <a:schemeClr val="tx1"/>
              </a:solidFill>
              <a:latin typeface="メイリオ" panose="020B0604030504040204" pitchFamily="50" charset="-128"/>
              <a:ea typeface="メイリオ" panose="020B0604030504040204" pitchFamily="50" charset="-128"/>
            </a:endParaRPr>
          </a:p>
          <a:p>
            <a:pPr marL="0" indent="0">
              <a:lnSpc>
                <a:spcPct val="150000"/>
              </a:lnSpc>
              <a:buNone/>
            </a:pPr>
            <a:endParaRPr lang="en-US" altLang="ja-JP" sz="2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タイトル 1">
            <a:extLst>
              <a:ext uri="{FF2B5EF4-FFF2-40B4-BE49-F238E27FC236}">
                <a16:creationId xmlns:a16="http://schemas.microsoft.com/office/drawing/2014/main" id="{4B1C8750-722A-497A-96EB-CB16C0EB8B73}"/>
              </a:ext>
            </a:extLst>
          </p:cNvPr>
          <p:cNvSpPr txBox="1">
            <a:spLocks/>
          </p:cNvSpPr>
          <p:nvPr/>
        </p:nvSpPr>
        <p:spPr>
          <a:xfrm>
            <a:off x="22860" y="0"/>
            <a:ext cx="9144000" cy="872551"/>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bg1"/>
                </a:solidFill>
                <a:latin typeface="+mn-ea"/>
                <a:ea typeface="+mn-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ja-JP" altLang="en-US" dirty="0">
                <a:solidFill>
                  <a:schemeClr val="tx1"/>
                </a:solidFill>
                <a:latin typeface="游ゴシック" panose="020B0400000000000000" pitchFamily="50" charset="-128"/>
                <a:ea typeface="游ゴシック" panose="020B0400000000000000" pitchFamily="50" charset="-128"/>
              </a:rPr>
              <a:t>面接シートの例</a:t>
            </a:r>
            <a:r>
              <a:rPr kumimoji="1" lang="ja-JP" altLang="en-US" sz="4400" b="0" i="0" u="none" strike="noStrike" kern="1200" cap="none" spc="0" normalizeH="0" baseline="0" noProof="0" dirty="0">
                <a:ln>
                  <a:noFill/>
                </a:ln>
                <a:solidFill>
                  <a:sysClr val="window" lastClr="FFFFFF"/>
                </a:solidFill>
                <a:effectLst/>
                <a:uLnTx/>
                <a:uFillTx/>
                <a:latin typeface="HGP創英角ﾎﾟｯﾌﾟ体" panose="040B0A00000000000000" pitchFamily="50" charset="-128"/>
                <a:ea typeface="HGP創英角ﾎﾟｯﾌﾟ体" panose="040B0A00000000000000" pitchFamily="50" charset="-128"/>
                <a:cs typeface="+mj-cs"/>
              </a:rPr>
              <a:t>ート</a:t>
            </a:r>
          </a:p>
        </p:txBody>
      </p:sp>
    </p:spTree>
    <p:extLst>
      <p:ext uri="{BB962C8B-B14F-4D97-AF65-F5344CB8AC3E}">
        <p14:creationId xmlns:p14="http://schemas.microsoft.com/office/powerpoint/2010/main" val="2321686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204864"/>
            <a:ext cx="8229600" cy="1795636"/>
          </a:xfrm>
          <a:ln>
            <a:solidFill>
              <a:schemeClr val="tx1"/>
            </a:solidFill>
          </a:ln>
        </p:spPr>
        <p:txBody>
          <a:bodyPr/>
          <a:lstStyle/>
          <a:p>
            <a:pPr algn="l" eaLnBrk="1" hangingPunct="1"/>
            <a:r>
              <a:rPr lang="ja-JP" altLang="en-US" sz="3600" dirty="0">
                <a:solidFill>
                  <a:schemeClr val="tx1"/>
                </a:solidFill>
                <a:latin typeface="+mj-ea"/>
              </a:rPr>
              <a:t>基幹相談支援センターの設置経緯と</a:t>
            </a:r>
            <a:br>
              <a:rPr lang="en-US" altLang="ja-JP" sz="3600" dirty="0">
                <a:solidFill>
                  <a:schemeClr val="tx1"/>
                </a:solidFill>
                <a:latin typeface="+mj-ea"/>
              </a:rPr>
            </a:br>
            <a:r>
              <a:rPr lang="ja-JP" altLang="en-US" sz="3600" dirty="0">
                <a:solidFill>
                  <a:schemeClr val="tx1"/>
                </a:solidFill>
                <a:latin typeface="+mj-ea"/>
              </a:rPr>
              <a:t>設置状況</a:t>
            </a:r>
          </a:p>
        </p:txBody>
      </p:sp>
      <p:sp>
        <p:nvSpPr>
          <p:cNvPr id="2" name="スライド番号プレースホルダー 1"/>
          <p:cNvSpPr>
            <a:spLocks noGrp="1"/>
          </p:cNvSpPr>
          <p:nvPr>
            <p:ph type="sldNum" sz="quarter" idx="12"/>
          </p:nvPr>
        </p:nvSpPr>
        <p:spPr>
          <a:xfrm>
            <a:off x="6876256" y="6381750"/>
            <a:ext cx="2133600" cy="476250"/>
          </a:xfrm>
        </p:spPr>
        <p:txBody>
          <a:bodyPr/>
          <a:lstStyle/>
          <a:p>
            <a:pPr>
              <a:defRPr/>
            </a:pPr>
            <a:fld id="{804D6B79-3AEB-42FE-A736-A41F7AEA0445}" type="slidenum">
              <a:rPr lang="en-US" altLang="ja-JP" smtClean="0"/>
              <a:pPr>
                <a:defRPr/>
              </a:pPr>
              <a:t>17</a:t>
            </a:fld>
            <a:endParaRPr lang="en-US" altLang="ja-JP"/>
          </a:p>
        </p:txBody>
      </p:sp>
    </p:spTree>
    <p:extLst>
      <p:ext uri="{BB962C8B-B14F-4D97-AF65-F5344CB8AC3E}">
        <p14:creationId xmlns:p14="http://schemas.microsoft.com/office/powerpoint/2010/main" val="68543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基幹相談支援センターの設置経緯</a:t>
            </a:r>
          </a:p>
        </p:txBody>
      </p:sp>
      <p:sp>
        <p:nvSpPr>
          <p:cNvPr id="3" name="コンテンツ プレースホルダー 2"/>
          <p:cNvSpPr>
            <a:spLocks noGrp="1"/>
          </p:cNvSpPr>
          <p:nvPr>
            <p:ph idx="1"/>
          </p:nvPr>
        </p:nvSpPr>
        <p:spPr/>
        <p:txBody>
          <a:bodyPr/>
          <a:lstStyle/>
          <a:p>
            <a:pPr marL="0" indent="0">
              <a:buNone/>
            </a:pPr>
            <a:r>
              <a:rPr lang="ja-JP" altLang="en-US" dirty="0"/>
              <a:t>行政主導（直営）、集合型（委託を協働）、</a:t>
            </a:r>
            <a:endParaRPr lang="en-US" altLang="ja-JP" dirty="0"/>
          </a:p>
          <a:p>
            <a:pPr marL="0" indent="0">
              <a:buNone/>
            </a:pPr>
            <a:r>
              <a:rPr lang="ja-JP" altLang="en-US" dirty="0"/>
              <a:t>単独型、広域設置、スライド（委託が基幹）</a:t>
            </a:r>
            <a:endParaRPr lang="en-US" altLang="ja-JP" dirty="0"/>
          </a:p>
          <a:p>
            <a:pPr marL="0" indent="0">
              <a:buNone/>
            </a:pPr>
            <a:r>
              <a:rPr lang="ja-JP" altLang="en-US" dirty="0"/>
              <a:t>などなど、ですが</a:t>
            </a:r>
            <a:endParaRPr lang="en-US" altLang="ja-JP" dirty="0"/>
          </a:p>
          <a:p>
            <a:pPr marL="0" indent="0">
              <a:buNone/>
            </a:pPr>
            <a:r>
              <a:rPr lang="ja-JP" altLang="en-US" dirty="0"/>
              <a:t>　　</a:t>
            </a:r>
            <a:endParaRPr lang="en-US" altLang="ja-JP" dirty="0"/>
          </a:p>
          <a:p>
            <a:pPr marL="0" indent="0">
              <a:buNone/>
            </a:pPr>
            <a:r>
              <a:rPr lang="ja-JP" altLang="en-US" sz="3600" dirty="0"/>
              <a:t>基幹相談支援センター設置　＝</a:t>
            </a:r>
            <a:endParaRPr lang="en-US" altLang="ja-JP" sz="3600" dirty="0"/>
          </a:p>
          <a:p>
            <a:pPr marL="0" indent="0">
              <a:buNone/>
            </a:pPr>
            <a:r>
              <a:rPr lang="ja-JP" altLang="en-US" sz="3600" dirty="0"/>
              <a:t>　　　　　＝　地域の相談支援体制の強化</a:t>
            </a:r>
            <a:endParaRPr lang="en-US" altLang="ja-JP" sz="3600" dirty="0"/>
          </a:p>
          <a:p>
            <a:pPr marL="0" indent="0">
              <a:buNone/>
            </a:pPr>
            <a:endParaRPr lang="en-US" altLang="ja-JP" sz="3600" dirty="0"/>
          </a:p>
          <a:p>
            <a:pPr marL="0" indent="0">
              <a:buNone/>
            </a:pPr>
            <a:endParaRPr lang="en-US" altLang="ja-JP" dirty="0"/>
          </a:p>
          <a:p>
            <a:pPr marL="0" indent="0">
              <a:buNone/>
            </a:pPr>
            <a:r>
              <a:rPr lang="ja-JP" altLang="en-US" dirty="0"/>
              <a:t>　　</a:t>
            </a:r>
            <a:endParaRPr lang="en-US" altLang="ja-JP" dirty="0"/>
          </a:p>
          <a:p>
            <a:endParaRPr lang="en-US" altLang="ja-JP"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425719"/>
            <a:ext cx="2133600" cy="476250"/>
          </a:xfrm>
        </p:spPr>
        <p:txBody>
          <a:bodyPr/>
          <a:lstStyle/>
          <a:p>
            <a:pPr>
              <a:defRPr/>
            </a:pPr>
            <a:fld id="{804D6B79-3AEB-42FE-A736-A41F7AEA0445}" type="slidenum">
              <a:rPr lang="en-US" altLang="ja-JP" smtClean="0"/>
              <a:pPr>
                <a:defRPr/>
              </a:pPr>
              <a:t>18</a:t>
            </a:fld>
            <a:endParaRPr lang="en-US" altLang="ja-JP" dirty="0"/>
          </a:p>
        </p:txBody>
      </p:sp>
    </p:spTree>
    <p:extLst>
      <p:ext uri="{BB962C8B-B14F-4D97-AF65-F5344CB8AC3E}">
        <p14:creationId xmlns:p14="http://schemas.microsoft.com/office/powerpoint/2010/main" val="1212013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32787"/>
            <a:ext cx="8363272" cy="706090"/>
          </a:xfrm>
        </p:spPr>
        <p:txBody>
          <a:bodyPr>
            <a:normAutofit/>
          </a:bodyPr>
          <a:lstStyle/>
          <a:p>
            <a:r>
              <a:rPr lang="ja-JP" altLang="ja-JP" sz="3600" dirty="0"/>
              <a:t>基幹</a:t>
            </a:r>
            <a:r>
              <a:rPr lang="ja-JP" altLang="en-US" sz="3600" dirty="0"/>
              <a:t>相談支援</a:t>
            </a:r>
            <a:r>
              <a:rPr lang="ja-JP" altLang="ja-JP" sz="3600" dirty="0"/>
              <a:t>センターの設置経緯</a:t>
            </a:r>
            <a:endParaRPr kumimoji="1" lang="ja-JP" altLang="en-US" sz="3600" dirty="0"/>
          </a:p>
        </p:txBody>
      </p:sp>
      <p:sp>
        <p:nvSpPr>
          <p:cNvPr id="7" name="正方形/長方形 6"/>
          <p:cNvSpPr/>
          <p:nvPr/>
        </p:nvSpPr>
        <p:spPr>
          <a:xfrm>
            <a:off x="539552" y="980728"/>
            <a:ext cx="3960440" cy="914400"/>
          </a:xfrm>
          <a:prstGeom prst="rect">
            <a:avLst/>
          </a:prstGeom>
          <a:noFill/>
          <a:ln>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r>
              <a:rPr lang="ja-JP" altLang="ja-JP" dirty="0">
                <a:solidFill>
                  <a:schemeClr val="tx1"/>
                </a:solidFill>
              </a:rPr>
              <a:t>基幹相談支援センターとして十分機能していない</a:t>
            </a:r>
          </a:p>
        </p:txBody>
      </p:sp>
      <p:sp>
        <p:nvSpPr>
          <p:cNvPr id="9" name="正方形/長方形 8"/>
          <p:cNvSpPr/>
          <p:nvPr/>
        </p:nvSpPr>
        <p:spPr>
          <a:xfrm>
            <a:off x="4716016" y="980728"/>
            <a:ext cx="3960440" cy="914400"/>
          </a:xfrm>
          <a:prstGeom prst="rect">
            <a:avLst/>
          </a:prstGeom>
          <a:no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r>
              <a:rPr lang="ja-JP" altLang="ja-JP" dirty="0">
                <a:solidFill>
                  <a:schemeClr val="tx1"/>
                </a:solidFill>
              </a:rPr>
              <a:t>基幹相談支援センターとして十分機能して</a:t>
            </a:r>
            <a:r>
              <a:rPr lang="ja-JP" altLang="en-US" dirty="0">
                <a:solidFill>
                  <a:schemeClr val="tx1"/>
                </a:solidFill>
              </a:rPr>
              <a:t>いる</a:t>
            </a:r>
            <a:endParaRPr lang="ja-JP" altLang="ja-JP" dirty="0">
              <a:solidFill>
                <a:schemeClr val="tx1"/>
              </a:solidFill>
            </a:endParaRPr>
          </a:p>
        </p:txBody>
      </p:sp>
      <p:sp>
        <p:nvSpPr>
          <p:cNvPr id="10" name="角丸四角形 9"/>
          <p:cNvSpPr/>
          <p:nvPr/>
        </p:nvSpPr>
        <p:spPr>
          <a:xfrm>
            <a:off x="1043608" y="2039216"/>
            <a:ext cx="3096344" cy="576064"/>
          </a:xfrm>
          <a:prstGeom prst="roundRect">
            <a:avLst/>
          </a:prstGeom>
          <a:no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ja-JP" altLang="ja-JP" sz="1400" b="1" dirty="0"/>
              <a:t>基幹相談支援センターの</a:t>
            </a:r>
            <a:r>
              <a:rPr lang="ja-JP" altLang="en-US" sz="1400" b="1" dirty="0"/>
              <a:t>役割や機能が不明確</a:t>
            </a:r>
            <a:endParaRPr lang="ja-JP" altLang="ja-JP" sz="1400" b="1" dirty="0"/>
          </a:p>
        </p:txBody>
      </p:sp>
      <p:sp>
        <p:nvSpPr>
          <p:cNvPr id="12" name="角丸四角形 11"/>
          <p:cNvSpPr/>
          <p:nvPr/>
        </p:nvSpPr>
        <p:spPr>
          <a:xfrm>
            <a:off x="5203642" y="2056207"/>
            <a:ext cx="3168352" cy="576064"/>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r>
              <a:rPr lang="ja-JP" altLang="ja-JP" sz="1400" b="1" dirty="0"/>
              <a:t>基幹相談支援センターの</a:t>
            </a:r>
            <a:r>
              <a:rPr lang="ja-JP" altLang="en-US" sz="1400" b="1" dirty="0"/>
              <a:t>役割や機能が明確</a:t>
            </a:r>
            <a:endParaRPr lang="ja-JP" altLang="ja-JP" sz="1400" b="1" dirty="0"/>
          </a:p>
        </p:txBody>
      </p:sp>
      <p:sp>
        <p:nvSpPr>
          <p:cNvPr id="13" name="正方形/長方形 12"/>
          <p:cNvSpPr/>
          <p:nvPr/>
        </p:nvSpPr>
        <p:spPr>
          <a:xfrm>
            <a:off x="539552" y="2693612"/>
            <a:ext cx="3960440" cy="2786607"/>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ja-JP" sz="1400" b="1" dirty="0">
                <a:solidFill>
                  <a:schemeClr val="tx1"/>
                </a:solidFill>
              </a:rPr>
              <a:t>結果として起こっていること</a:t>
            </a:r>
            <a:endParaRPr lang="ja-JP" altLang="ja-JP" sz="1400" dirty="0">
              <a:solidFill>
                <a:schemeClr val="tx1"/>
              </a:solidFill>
            </a:endParaRPr>
          </a:p>
          <a:p>
            <a:r>
              <a:rPr lang="ja-JP" altLang="ja-JP" sz="1400" dirty="0">
                <a:solidFill>
                  <a:schemeClr val="tx1"/>
                </a:solidFill>
              </a:rPr>
              <a:t>・専従職員が配置されていない率が高い。</a:t>
            </a:r>
          </a:p>
          <a:p>
            <a:r>
              <a:rPr lang="ja-JP" altLang="ja-JP" sz="1400" dirty="0">
                <a:solidFill>
                  <a:schemeClr val="tx1"/>
                </a:solidFill>
              </a:rPr>
              <a:t>・相談支援事業所と併設</a:t>
            </a:r>
            <a:r>
              <a:rPr lang="ja-JP" altLang="en-US" sz="1400" dirty="0">
                <a:solidFill>
                  <a:schemeClr val="tx1"/>
                </a:solidFill>
              </a:rPr>
              <a:t>のため、</a:t>
            </a:r>
            <a:r>
              <a:rPr lang="ja-JP" altLang="ja-JP" sz="1400" dirty="0">
                <a:solidFill>
                  <a:schemeClr val="tx1"/>
                </a:solidFill>
              </a:rPr>
              <a:t>業務の内容が分</a:t>
            </a:r>
            <a:r>
              <a:rPr lang="ja-JP" altLang="en-US" sz="1400" dirty="0">
                <a:solidFill>
                  <a:schemeClr val="tx1"/>
                </a:solidFill>
              </a:rPr>
              <a:t>　　</a:t>
            </a:r>
            <a:endParaRPr lang="en-US" altLang="ja-JP" sz="1400" dirty="0">
              <a:solidFill>
                <a:schemeClr val="tx1"/>
              </a:solidFill>
            </a:endParaRPr>
          </a:p>
          <a:p>
            <a:r>
              <a:rPr lang="ja-JP" altLang="en-US" sz="1400" dirty="0">
                <a:solidFill>
                  <a:schemeClr val="tx1"/>
                </a:solidFill>
              </a:rPr>
              <a:t>　</a:t>
            </a:r>
            <a:r>
              <a:rPr lang="ja-JP" altLang="ja-JP" sz="1400" dirty="0">
                <a:solidFill>
                  <a:schemeClr val="tx1"/>
                </a:solidFill>
              </a:rPr>
              <a:t>離できない。</a:t>
            </a:r>
          </a:p>
          <a:p>
            <a:r>
              <a:rPr lang="ja-JP" altLang="ja-JP" sz="1400" dirty="0">
                <a:solidFill>
                  <a:schemeClr val="tx1"/>
                </a:solidFill>
              </a:rPr>
              <a:t>・</a:t>
            </a:r>
            <a:r>
              <a:rPr lang="ja-JP" altLang="en-US" sz="1400" dirty="0">
                <a:solidFill>
                  <a:schemeClr val="tx1"/>
                </a:solidFill>
              </a:rPr>
              <a:t>支援</a:t>
            </a:r>
            <a:r>
              <a:rPr lang="ja-JP" altLang="ja-JP" sz="1400" dirty="0">
                <a:solidFill>
                  <a:schemeClr val="tx1"/>
                </a:solidFill>
              </a:rPr>
              <a:t>困難事例の相談に対応し切れていない。</a:t>
            </a:r>
          </a:p>
          <a:p>
            <a:r>
              <a:rPr lang="ja-JP" altLang="ja-JP" sz="1400" dirty="0">
                <a:solidFill>
                  <a:schemeClr val="tx1"/>
                </a:solidFill>
              </a:rPr>
              <a:t>・協議会との連携がうまくいっていない。</a:t>
            </a:r>
          </a:p>
          <a:p>
            <a:r>
              <a:rPr lang="ja-JP" altLang="ja-JP" sz="1400" dirty="0">
                <a:solidFill>
                  <a:schemeClr val="tx1"/>
                </a:solidFill>
              </a:rPr>
              <a:t>・利用計画の評価をしている割合が少ない。</a:t>
            </a:r>
          </a:p>
          <a:p>
            <a:r>
              <a:rPr lang="ja-JP" altLang="ja-JP" sz="1400" dirty="0">
                <a:solidFill>
                  <a:schemeClr val="tx1"/>
                </a:solidFill>
              </a:rPr>
              <a:t>・地域移行に関する専門職間のネットワーク作り</a:t>
            </a:r>
            <a:endParaRPr lang="en-US" altLang="ja-JP" sz="1400" dirty="0">
              <a:solidFill>
                <a:schemeClr val="tx1"/>
              </a:solidFill>
            </a:endParaRPr>
          </a:p>
          <a:p>
            <a:r>
              <a:rPr lang="ja-JP" altLang="en-US" sz="1400" dirty="0">
                <a:solidFill>
                  <a:schemeClr val="tx1"/>
                </a:solidFill>
              </a:rPr>
              <a:t>　</a:t>
            </a:r>
            <a:r>
              <a:rPr lang="ja-JP" altLang="ja-JP" sz="1400" dirty="0">
                <a:solidFill>
                  <a:schemeClr val="tx1"/>
                </a:solidFill>
              </a:rPr>
              <a:t>をしている事業所が少ない。</a:t>
            </a:r>
          </a:p>
          <a:p>
            <a:r>
              <a:rPr lang="ja-JP" altLang="ja-JP" sz="1400" dirty="0">
                <a:solidFill>
                  <a:schemeClr val="tx1"/>
                </a:solidFill>
              </a:rPr>
              <a:t>・権利擁護に関しては地域の実態把握、普及・啓</a:t>
            </a:r>
            <a:endParaRPr lang="en-US" altLang="ja-JP" sz="1400" dirty="0">
              <a:solidFill>
                <a:schemeClr val="tx1"/>
              </a:solidFill>
            </a:endParaRPr>
          </a:p>
          <a:p>
            <a:r>
              <a:rPr lang="ja-JP" altLang="en-US" sz="1400" dirty="0">
                <a:solidFill>
                  <a:schemeClr val="tx1"/>
                </a:solidFill>
              </a:rPr>
              <a:t>　</a:t>
            </a:r>
            <a:r>
              <a:rPr lang="ja-JP" altLang="ja-JP" sz="1400" dirty="0">
                <a:solidFill>
                  <a:schemeClr val="tx1"/>
                </a:solidFill>
              </a:rPr>
              <a:t>発まで実施できていない。</a:t>
            </a:r>
          </a:p>
          <a:p>
            <a:r>
              <a:rPr lang="ja-JP" altLang="ja-JP" sz="1400" dirty="0">
                <a:solidFill>
                  <a:schemeClr val="tx1"/>
                </a:solidFill>
              </a:rPr>
              <a:t>・日曜日の窓口を休みにしているところが多い。</a:t>
            </a:r>
          </a:p>
        </p:txBody>
      </p:sp>
      <p:sp>
        <p:nvSpPr>
          <p:cNvPr id="14" name="正方形/長方形 13"/>
          <p:cNvSpPr/>
          <p:nvPr/>
        </p:nvSpPr>
        <p:spPr>
          <a:xfrm>
            <a:off x="4716016" y="2703892"/>
            <a:ext cx="3960440" cy="27763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400" b="1" dirty="0">
                <a:solidFill>
                  <a:schemeClr val="tx1"/>
                </a:solidFill>
              </a:rPr>
              <a:t>結果として起こっていること</a:t>
            </a:r>
            <a:endParaRPr lang="ja-JP" altLang="ja-JP" sz="1400" dirty="0">
              <a:solidFill>
                <a:schemeClr val="tx1"/>
              </a:solidFill>
            </a:endParaRPr>
          </a:p>
          <a:p>
            <a:r>
              <a:rPr lang="ja-JP" altLang="ja-JP" sz="1400" dirty="0">
                <a:solidFill>
                  <a:schemeClr val="tx1"/>
                </a:solidFill>
              </a:rPr>
              <a:t>・専従職員が配置されている率が高い。</a:t>
            </a:r>
          </a:p>
          <a:p>
            <a:r>
              <a:rPr lang="ja-JP" altLang="ja-JP" sz="1400" dirty="0">
                <a:solidFill>
                  <a:schemeClr val="tx1"/>
                </a:solidFill>
              </a:rPr>
              <a:t>・基幹センターとしての業務の内容を実施。</a:t>
            </a:r>
          </a:p>
          <a:p>
            <a:r>
              <a:rPr lang="ja-JP" altLang="ja-JP" sz="1400" dirty="0">
                <a:solidFill>
                  <a:schemeClr val="tx1"/>
                </a:solidFill>
              </a:rPr>
              <a:t>・</a:t>
            </a:r>
            <a:r>
              <a:rPr lang="ja-JP" altLang="en-US" sz="1400" dirty="0">
                <a:solidFill>
                  <a:schemeClr val="tx1"/>
                </a:solidFill>
              </a:rPr>
              <a:t>支援</a:t>
            </a:r>
            <a:r>
              <a:rPr lang="ja-JP" altLang="ja-JP" sz="1400" dirty="0">
                <a:solidFill>
                  <a:schemeClr val="tx1"/>
                </a:solidFill>
              </a:rPr>
              <a:t>困難事例の相談に対応している。</a:t>
            </a:r>
          </a:p>
          <a:p>
            <a:r>
              <a:rPr lang="ja-JP" altLang="ja-JP" sz="1400" dirty="0">
                <a:solidFill>
                  <a:schemeClr val="tx1"/>
                </a:solidFill>
              </a:rPr>
              <a:t>・協議会との連携がうまくいっている。</a:t>
            </a:r>
          </a:p>
          <a:p>
            <a:r>
              <a:rPr lang="ja-JP" altLang="ja-JP" sz="1400" dirty="0">
                <a:solidFill>
                  <a:schemeClr val="tx1"/>
                </a:solidFill>
              </a:rPr>
              <a:t>・利用計画の評価をしている割合が高い。</a:t>
            </a:r>
          </a:p>
          <a:p>
            <a:r>
              <a:rPr lang="ja-JP" altLang="ja-JP" sz="1400" dirty="0">
                <a:solidFill>
                  <a:schemeClr val="tx1"/>
                </a:solidFill>
              </a:rPr>
              <a:t>・地域移行に関する専門職間のネットワーク作り</a:t>
            </a:r>
            <a:endParaRPr lang="en-US" altLang="ja-JP" sz="1400" dirty="0">
              <a:solidFill>
                <a:schemeClr val="tx1"/>
              </a:solidFill>
            </a:endParaRPr>
          </a:p>
          <a:p>
            <a:r>
              <a:rPr lang="ja-JP" altLang="en-US" sz="1400" dirty="0">
                <a:solidFill>
                  <a:schemeClr val="tx1"/>
                </a:solidFill>
              </a:rPr>
              <a:t>　</a:t>
            </a:r>
            <a:r>
              <a:rPr lang="ja-JP" altLang="ja-JP" sz="1400" dirty="0">
                <a:solidFill>
                  <a:schemeClr val="tx1"/>
                </a:solidFill>
              </a:rPr>
              <a:t>をしている事業所が多い。</a:t>
            </a:r>
          </a:p>
          <a:p>
            <a:r>
              <a:rPr lang="ja-JP" altLang="ja-JP" sz="1400" dirty="0">
                <a:solidFill>
                  <a:schemeClr val="tx1"/>
                </a:solidFill>
              </a:rPr>
              <a:t>・権利擁護に関しては地域の実態把握、普及・啓</a:t>
            </a:r>
            <a:endParaRPr lang="en-US" altLang="ja-JP" sz="1400" dirty="0">
              <a:solidFill>
                <a:schemeClr val="tx1"/>
              </a:solidFill>
            </a:endParaRPr>
          </a:p>
          <a:p>
            <a:r>
              <a:rPr lang="ja-JP" altLang="en-US" sz="1400" dirty="0">
                <a:solidFill>
                  <a:schemeClr val="tx1"/>
                </a:solidFill>
              </a:rPr>
              <a:t>　</a:t>
            </a:r>
            <a:r>
              <a:rPr lang="ja-JP" altLang="ja-JP" sz="1400" dirty="0">
                <a:solidFill>
                  <a:schemeClr val="tx1"/>
                </a:solidFill>
              </a:rPr>
              <a:t>発まで実施している。</a:t>
            </a:r>
          </a:p>
          <a:p>
            <a:r>
              <a:rPr lang="ja-JP" altLang="ja-JP" sz="1400" dirty="0">
                <a:solidFill>
                  <a:schemeClr val="tx1"/>
                </a:solidFill>
              </a:rPr>
              <a:t>・日曜日の窓口を開いているところが多い。</a:t>
            </a:r>
          </a:p>
        </p:txBody>
      </p:sp>
      <p:sp>
        <p:nvSpPr>
          <p:cNvPr id="15" name="角丸四角形 14"/>
          <p:cNvSpPr/>
          <p:nvPr/>
        </p:nvSpPr>
        <p:spPr>
          <a:xfrm>
            <a:off x="971600" y="5568552"/>
            <a:ext cx="3096344" cy="457200"/>
          </a:xfrm>
          <a:prstGeom prst="roundRect">
            <a:avLst/>
          </a:prstGeom>
          <a:noFill/>
          <a:ln>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r>
              <a:rPr lang="ja-JP" altLang="en-US" dirty="0">
                <a:solidFill>
                  <a:schemeClr val="tx1"/>
                </a:solidFill>
              </a:rPr>
              <a:t>検討などがなく、とにかく設置</a:t>
            </a:r>
            <a:endParaRPr lang="ja-JP" altLang="ja-JP" dirty="0">
              <a:solidFill>
                <a:schemeClr val="tx1"/>
              </a:solidFill>
            </a:endParaRPr>
          </a:p>
        </p:txBody>
      </p:sp>
      <p:sp>
        <p:nvSpPr>
          <p:cNvPr id="16" name="角丸四角形 15"/>
          <p:cNvSpPr/>
          <p:nvPr/>
        </p:nvSpPr>
        <p:spPr>
          <a:xfrm>
            <a:off x="5275650" y="5568552"/>
            <a:ext cx="3096344" cy="457200"/>
          </a:xfrm>
          <a:prstGeom prst="roundRect">
            <a:avLst/>
          </a:prstGeom>
          <a:no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dirty="0">
                <a:solidFill>
                  <a:schemeClr val="tx1"/>
                </a:solidFill>
              </a:rPr>
              <a:t>　</a:t>
            </a:r>
            <a:r>
              <a:rPr lang="ja-JP" altLang="ja-JP" dirty="0">
                <a:solidFill>
                  <a:schemeClr val="tx1"/>
                </a:solidFill>
              </a:rPr>
              <a:t>協議会</a:t>
            </a:r>
            <a:r>
              <a:rPr lang="ja-JP" altLang="en-US" dirty="0">
                <a:solidFill>
                  <a:schemeClr val="tx1"/>
                </a:solidFill>
              </a:rPr>
              <a:t>など</a:t>
            </a:r>
            <a:r>
              <a:rPr lang="ja-JP" altLang="ja-JP" dirty="0">
                <a:solidFill>
                  <a:schemeClr val="tx1"/>
                </a:solidFill>
              </a:rPr>
              <a:t>で検討</a:t>
            </a:r>
          </a:p>
        </p:txBody>
      </p:sp>
      <p:sp>
        <p:nvSpPr>
          <p:cNvPr id="3" name="テキスト ボックス 2">
            <a:extLst>
              <a:ext uri="{FF2B5EF4-FFF2-40B4-BE49-F238E27FC236}">
                <a16:creationId xmlns:a16="http://schemas.microsoft.com/office/drawing/2014/main" id="{010BD121-D5AF-4262-9091-B254DF6960A8}"/>
              </a:ext>
            </a:extLst>
          </p:cNvPr>
          <p:cNvSpPr txBox="1"/>
          <p:nvPr/>
        </p:nvSpPr>
        <p:spPr>
          <a:xfrm>
            <a:off x="1918048" y="6119579"/>
            <a:ext cx="6768752" cy="261610"/>
          </a:xfrm>
          <a:prstGeom prst="rect">
            <a:avLst/>
          </a:prstGeom>
          <a:noFill/>
        </p:spPr>
        <p:txBody>
          <a:bodyPr wrap="square" rtlCol="0">
            <a:spAutoFit/>
          </a:bodyPr>
          <a:lstStyle/>
          <a:p>
            <a:r>
              <a:rPr kumimoji="1" lang="ja-JP" altLang="en-US" sz="1100" dirty="0"/>
              <a:t>平成</a:t>
            </a:r>
            <a:r>
              <a:rPr kumimoji="1" lang="en-US" altLang="ja-JP" sz="1100" dirty="0"/>
              <a:t>25</a:t>
            </a:r>
            <a:r>
              <a:rPr kumimoji="1" lang="ja-JP" altLang="en-US" sz="1100" dirty="0"/>
              <a:t>年度障害者総合福祉推進事業　基幹相談支援センターの実態とあり方に関する調査研究より（一部修正）</a:t>
            </a:r>
          </a:p>
        </p:txBody>
      </p:sp>
      <p:sp>
        <p:nvSpPr>
          <p:cNvPr id="17" name="Text Box 15">
            <a:extLst>
              <a:ext uri="{FF2B5EF4-FFF2-40B4-BE49-F238E27FC236}">
                <a16:creationId xmlns:a16="http://schemas.microsoft.com/office/drawing/2014/main" id="{FA92BDD9-8DA2-4BBD-91B8-0755C9C4BCBB}"/>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18" name="スライド番号プレースホルダー 1">
            <a:extLst>
              <a:ext uri="{FF2B5EF4-FFF2-40B4-BE49-F238E27FC236}">
                <a16:creationId xmlns:a16="http://schemas.microsoft.com/office/drawing/2014/main" id="{9C9D1BC6-A5AC-4F5B-9CBC-888B8ABF85A9}"/>
              </a:ext>
            </a:extLst>
          </p:cNvPr>
          <p:cNvSpPr>
            <a:spLocks noGrp="1"/>
          </p:cNvSpPr>
          <p:nvPr>
            <p:ph type="sldNum" sz="quarter" idx="12"/>
          </p:nvPr>
        </p:nvSpPr>
        <p:spPr>
          <a:xfrm>
            <a:off x="6984145" y="6566576"/>
            <a:ext cx="2133600" cy="251706"/>
          </a:xfrm>
        </p:spPr>
        <p:txBody>
          <a:bodyPr/>
          <a:lstStyle/>
          <a:p>
            <a:pPr>
              <a:defRPr/>
            </a:pPr>
            <a:fld id="{804D6B79-3AEB-42FE-A736-A41F7AEA0445}" type="slidenum">
              <a:rPr lang="en-US" altLang="ja-JP" smtClean="0"/>
              <a:pPr>
                <a:defRPr/>
              </a:pPr>
              <a:t>19</a:t>
            </a:fld>
            <a:endParaRPr lang="en-US" altLang="ja-JP" dirty="0"/>
          </a:p>
        </p:txBody>
      </p:sp>
    </p:spTree>
    <p:extLst>
      <p:ext uri="{BB962C8B-B14F-4D97-AF65-F5344CB8AC3E}">
        <p14:creationId xmlns:p14="http://schemas.microsoft.com/office/powerpoint/2010/main" val="18191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850106"/>
          </a:xfrm>
        </p:spPr>
        <p:txBody>
          <a:bodyPr/>
          <a:lstStyle/>
          <a:p>
            <a:pPr eaLnBrk="1" hangingPunct="1"/>
            <a:r>
              <a:rPr lang="ja-JP" altLang="en-US" sz="3600" dirty="0">
                <a:solidFill>
                  <a:schemeClr val="tx1"/>
                </a:solidFill>
                <a:latin typeface="+mj-ea"/>
              </a:rPr>
              <a:t>本科目のねらい</a:t>
            </a:r>
          </a:p>
        </p:txBody>
      </p:sp>
      <p:sp>
        <p:nvSpPr>
          <p:cNvPr id="3" name="コンテンツ プレースホルダー 2"/>
          <p:cNvSpPr>
            <a:spLocks noGrp="1"/>
          </p:cNvSpPr>
          <p:nvPr>
            <p:ph idx="1"/>
          </p:nvPr>
        </p:nvSpPr>
        <p:spPr>
          <a:xfrm>
            <a:off x="251520" y="1268761"/>
            <a:ext cx="8640960" cy="5052420"/>
          </a:xfrm>
        </p:spPr>
        <p:txBody>
          <a:bodyPr/>
          <a:lstStyle/>
          <a:p>
            <a:pPr marL="0" indent="0">
              <a:buNone/>
            </a:pPr>
            <a:r>
              <a:rPr kumimoji="1" lang="ja-JP" altLang="en-US" sz="2800" dirty="0"/>
              <a:t>１．基幹相談支援センター設置の経緯</a:t>
            </a:r>
            <a:endParaRPr kumimoji="1" lang="en-US" altLang="ja-JP" sz="2800" dirty="0"/>
          </a:p>
          <a:p>
            <a:pPr marL="0" indent="0">
              <a:buNone/>
            </a:pPr>
            <a:r>
              <a:rPr kumimoji="1" lang="ja-JP" altLang="en-US" sz="2800" dirty="0"/>
              <a:t>　　相談支援の変遷に伴う基幹相談支援センターの役割</a:t>
            </a:r>
            <a:endParaRPr kumimoji="1" lang="en-US" altLang="ja-JP" sz="2800" dirty="0"/>
          </a:p>
          <a:p>
            <a:pPr marL="0" indent="0">
              <a:buNone/>
            </a:pPr>
            <a:r>
              <a:rPr lang="ja-JP" altLang="en-US" sz="2800" dirty="0"/>
              <a:t>　　</a:t>
            </a:r>
            <a:r>
              <a:rPr kumimoji="1" lang="ja-JP" altLang="en-US" sz="2800" dirty="0"/>
              <a:t>と機能を理解する</a:t>
            </a:r>
            <a:endParaRPr kumimoji="1" lang="en-US" altLang="ja-JP" sz="2800" dirty="0"/>
          </a:p>
          <a:p>
            <a:pPr marL="0" indent="0">
              <a:buNone/>
            </a:pPr>
            <a:r>
              <a:rPr lang="ja-JP" altLang="en-US" sz="2800" dirty="0"/>
              <a:t>２．基幹相談支援センターの運営形態</a:t>
            </a:r>
            <a:endParaRPr lang="en-US" altLang="ja-JP" sz="2800" dirty="0"/>
          </a:p>
          <a:p>
            <a:pPr marL="0" indent="0">
              <a:buNone/>
            </a:pPr>
            <a:r>
              <a:rPr lang="ja-JP" altLang="en-US" sz="2800" dirty="0"/>
              <a:t>　　地域連携の視点から、新たな社会資源の開発や相談</a:t>
            </a:r>
            <a:endParaRPr lang="en-US" altLang="ja-JP" sz="2800" dirty="0"/>
          </a:p>
          <a:p>
            <a:pPr marL="0" indent="0">
              <a:buNone/>
            </a:pPr>
            <a:r>
              <a:rPr lang="ja-JP" altLang="en-US" sz="2800" dirty="0"/>
              <a:t>　　支援体制の構築に向けた基幹相談支援センターの役</a:t>
            </a:r>
            <a:endParaRPr lang="en-US" altLang="ja-JP" sz="2800" dirty="0"/>
          </a:p>
          <a:p>
            <a:pPr marL="0" indent="0">
              <a:buNone/>
            </a:pPr>
            <a:r>
              <a:rPr lang="ja-JP" altLang="en-US" sz="2800" dirty="0"/>
              <a:t>　　割と機能を理解する</a:t>
            </a:r>
            <a:endParaRPr lang="en-US" altLang="ja-JP" sz="2800" dirty="0"/>
          </a:p>
          <a:p>
            <a:pPr marL="0" indent="0">
              <a:buNone/>
            </a:pPr>
            <a:r>
              <a:rPr lang="ja-JP" altLang="en-US" sz="2800" dirty="0"/>
              <a:t>３．基幹相談支援センターの役割と主任相談支援専門員</a:t>
            </a:r>
            <a:endParaRPr lang="en-US" altLang="ja-JP" sz="2800" dirty="0"/>
          </a:p>
          <a:p>
            <a:pPr marL="0" indent="0">
              <a:buNone/>
            </a:pPr>
            <a:r>
              <a:rPr lang="ja-JP" altLang="en-US" sz="2800" dirty="0"/>
              <a:t>　　人材育成の視点から基幹相談支援センターの役割と</a:t>
            </a:r>
            <a:endParaRPr lang="en-US" altLang="ja-JP" sz="2800" dirty="0"/>
          </a:p>
          <a:p>
            <a:pPr marL="0" indent="0">
              <a:buNone/>
            </a:pPr>
            <a:r>
              <a:rPr lang="ja-JP" altLang="en-US" sz="2800" dirty="0"/>
              <a:t>　　機能を理解する</a:t>
            </a:r>
            <a:endParaRPr lang="en-US" altLang="ja-JP" sz="28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01523" y="6465198"/>
            <a:ext cx="2133600" cy="476250"/>
          </a:xfrm>
        </p:spPr>
        <p:txBody>
          <a:bodyPr/>
          <a:lstStyle/>
          <a:p>
            <a:pPr>
              <a:defRPr/>
            </a:pPr>
            <a:fld id="{804D6B79-3AEB-42FE-A736-A41F7AEA0445}" type="slidenum">
              <a:rPr lang="en-US" altLang="ja-JP" smtClean="0"/>
              <a:pPr>
                <a:defRPr/>
              </a:pPr>
              <a:t>2</a:t>
            </a:fld>
            <a:endParaRPr lang="en-US" altLang="ja-JP" dirty="0"/>
          </a:p>
        </p:txBody>
      </p:sp>
    </p:spTree>
    <p:extLst>
      <p:ext uri="{BB962C8B-B14F-4D97-AF65-F5344CB8AC3E}">
        <p14:creationId xmlns:p14="http://schemas.microsoft.com/office/powerpoint/2010/main" val="1961002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基幹相談支援センター設置状況</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03943" y="6486204"/>
            <a:ext cx="2133600" cy="476250"/>
          </a:xfrm>
        </p:spPr>
        <p:txBody>
          <a:bodyPr/>
          <a:lstStyle/>
          <a:p>
            <a:pPr>
              <a:defRPr/>
            </a:pPr>
            <a:fld id="{804D6B79-3AEB-42FE-A736-A41F7AEA0445}" type="slidenum">
              <a:rPr lang="en-US" altLang="ja-JP" smtClean="0"/>
              <a:pPr>
                <a:defRPr/>
              </a:pPr>
              <a:t>20</a:t>
            </a:fld>
            <a:endParaRPr lang="en-US" altLang="ja-JP"/>
          </a:p>
        </p:txBody>
      </p:sp>
      <p:graphicFrame>
        <p:nvGraphicFramePr>
          <p:cNvPr id="10" name="表 9">
            <a:extLst>
              <a:ext uri="{FF2B5EF4-FFF2-40B4-BE49-F238E27FC236}">
                <a16:creationId xmlns:a16="http://schemas.microsoft.com/office/drawing/2014/main" id="{28CC54DD-9B6A-405A-98E6-86B0A275AD5A}"/>
              </a:ext>
            </a:extLst>
          </p:cNvPr>
          <p:cNvGraphicFramePr>
            <a:graphicFrameLocks noGrp="1"/>
          </p:cNvGraphicFramePr>
          <p:nvPr>
            <p:extLst>
              <p:ext uri="{D42A27DB-BD31-4B8C-83A1-F6EECF244321}">
                <p14:modId xmlns:p14="http://schemas.microsoft.com/office/powerpoint/2010/main" val="129044299"/>
              </p:ext>
            </p:extLst>
          </p:nvPr>
        </p:nvGraphicFramePr>
        <p:xfrm>
          <a:off x="1043608" y="1398120"/>
          <a:ext cx="7032611" cy="1112520"/>
        </p:xfrm>
        <a:graphic>
          <a:graphicData uri="http://schemas.openxmlformats.org/drawingml/2006/table">
            <a:tbl>
              <a:tblPr firstRow="1" bandRow="1">
                <a:tableStyleId>{F5AB1C69-6EDB-4FF4-983F-18BD219EF322}</a:tableStyleId>
              </a:tblPr>
              <a:tblGrid>
                <a:gridCol w="1608348">
                  <a:extLst>
                    <a:ext uri="{9D8B030D-6E8A-4147-A177-3AD203B41FA5}">
                      <a16:colId xmlns:a16="http://schemas.microsoft.com/office/drawing/2014/main" val="1759971296"/>
                    </a:ext>
                  </a:extLst>
                </a:gridCol>
                <a:gridCol w="1257755">
                  <a:extLst>
                    <a:ext uri="{9D8B030D-6E8A-4147-A177-3AD203B41FA5}">
                      <a16:colId xmlns:a16="http://schemas.microsoft.com/office/drawing/2014/main" val="2050827119"/>
                    </a:ext>
                  </a:extLst>
                </a:gridCol>
                <a:gridCol w="1363132">
                  <a:extLst>
                    <a:ext uri="{9D8B030D-6E8A-4147-A177-3AD203B41FA5}">
                      <a16:colId xmlns:a16="http://schemas.microsoft.com/office/drawing/2014/main" val="1928466633"/>
                    </a:ext>
                  </a:extLst>
                </a:gridCol>
                <a:gridCol w="1401688">
                  <a:extLst>
                    <a:ext uri="{9D8B030D-6E8A-4147-A177-3AD203B41FA5}">
                      <a16:colId xmlns:a16="http://schemas.microsoft.com/office/drawing/2014/main" val="1941779983"/>
                    </a:ext>
                  </a:extLst>
                </a:gridCol>
                <a:gridCol w="1401688">
                  <a:extLst>
                    <a:ext uri="{9D8B030D-6E8A-4147-A177-3AD203B41FA5}">
                      <a16:colId xmlns:a16="http://schemas.microsoft.com/office/drawing/2014/main" val="925654784"/>
                    </a:ext>
                  </a:extLst>
                </a:gridCol>
              </a:tblGrid>
              <a:tr h="370840">
                <a:tc>
                  <a:txBody>
                    <a:bodyPr/>
                    <a:lstStyle/>
                    <a:p>
                      <a:pPr algn="ctr"/>
                      <a:r>
                        <a:rPr kumimoji="1" lang="ja-JP" altLang="en-US" b="0" dirty="0">
                          <a:solidFill>
                            <a:schemeClr val="tx1"/>
                          </a:solidFill>
                        </a:rPr>
                        <a:t>実施状況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a:t>
                      </a:r>
                      <a:r>
                        <a:rPr kumimoji="1" lang="en-US" altLang="ja-JP" b="0" dirty="0">
                          <a:solidFill>
                            <a:schemeClr val="tx1"/>
                          </a:solidFill>
                        </a:rPr>
                        <a:t>24</a:t>
                      </a:r>
                      <a:r>
                        <a:rPr kumimoji="1" lang="ja-JP" altLang="en-US" b="0" dirty="0">
                          <a:solidFill>
                            <a:schemeClr val="tx1"/>
                          </a:solidFill>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a:t>
                      </a:r>
                      <a:r>
                        <a:rPr kumimoji="1" lang="en-US" altLang="ja-JP" b="0" dirty="0">
                          <a:solidFill>
                            <a:schemeClr val="tx1"/>
                          </a:solidFill>
                        </a:rPr>
                        <a:t>25</a:t>
                      </a:r>
                      <a:r>
                        <a:rPr kumimoji="1" lang="ja-JP" altLang="en-US" b="0" dirty="0">
                          <a:solidFill>
                            <a:schemeClr val="tx1"/>
                          </a:solidFill>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a:t>
                      </a:r>
                      <a:r>
                        <a:rPr kumimoji="1" lang="en-US" altLang="ja-JP" b="0" dirty="0">
                          <a:solidFill>
                            <a:schemeClr val="tx1"/>
                          </a:solidFill>
                        </a:rPr>
                        <a:t>26</a:t>
                      </a:r>
                      <a:r>
                        <a:rPr kumimoji="1" lang="ja-JP" altLang="en-US" b="0" dirty="0">
                          <a:solidFill>
                            <a:schemeClr val="tx1"/>
                          </a:solidFill>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b="0" dirty="0">
                          <a:solidFill>
                            <a:schemeClr val="tx1"/>
                          </a:solidFill>
                        </a:rPr>
                        <a:t>平成</a:t>
                      </a:r>
                      <a:r>
                        <a:rPr kumimoji="1" lang="en-US" altLang="ja-JP" b="0" dirty="0">
                          <a:solidFill>
                            <a:schemeClr val="tx1"/>
                          </a:solidFill>
                        </a:rPr>
                        <a:t>27</a:t>
                      </a:r>
                      <a:r>
                        <a:rPr kumimoji="1" lang="ja-JP" altLang="en-US" b="0" dirty="0">
                          <a:solidFill>
                            <a:schemeClr val="tx1"/>
                          </a:solidFill>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6972263"/>
                  </a:ext>
                </a:extLst>
              </a:tr>
              <a:tr h="370840">
                <a:tc>
                  <a:txBody>
                    <a:bodyPr/>
                    <a:lstStyle/>
                    <a:p>
                      <a:pPr algn="ctr"/>
                      <a:r>
                        <a:rPr kumimoji="1" lang="ja-JP" altLang="en-US" dirty="0"/>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１５６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３１４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３６７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４２９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5015286"/>
                  </a:ext>
                </a:extLst>
              </a:tr>
              <a:tr h="370840">
                <a:tc>
                  <a:txBody>
                    <a:bodyPr/>
                    <a:lstStyle/>
                    <a:p>
                      <a:pPr algn="ctr"/>
                      <a:r>
                        <a:rPr kumimoji="1" lang="ja-JP" altLang="en-US" dirty="0"/>
                        <a:t>実施率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9</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18</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21</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25</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7186154"/>
                  </a:ext>
                </a:extLst>
              </a:tr>
            </a:tbl>
          </a:graphicData>
        </a:graphic>
      </p:graphicFrame>
      <p:graphicFrame>
        <p:nvGraphicFramePr>
          <p:cNvPr id="12" name="表 11">
            <a:extLst>
              <a:ext uri="{FF2B5EF4-FFF2-40B4-BE49-F238E27FC236}">
                <a16:creationId xmlns:a16="http://schemas.microsoft.com/office/drawing/2014/main" id="{81E2C384-97F7-416F-B90B-B0169879289C}"/>
              </a:ext>
            </a:extLst>
          </p:cNvPr>
          <p:cNvGraphicFramePr>
            <a:graphicFrameLocks noGrp="1"/>
          </p:cNvGraphicFramePr>
          <p:nvPr>
            <p:extLst>
              <p:ext uri="{D42A27DB-BD31-4B8C-83A1-F6EECF244321}">
                <p14:modId xmlns:p14="http://schemas.microsoft.com/office/powerpoint/2010/main" val="2493029208"/>
              </p:ext>
            </p:extLst>
          </p:nvPr>
        </p:nvGraphicFramePr>
        <p:xfrm>
          <a:off x="1055694" y="2684064"/>
          <a:ext cx="7032611" cy="1112520"/>
        </p:xfrm>
        <a:graphic>
          <a:graphicData uri="http://schemas.openxmlformats.org/drawingml/2006/table">
            <a:tbl>
              <a:tblPr firstRow="1" bandRow="1">
                <a:tableStyleId>{F5AB1C69-6EDB-4FF4-983F-18BD219EF322}</a:tableStyleId>
              </a:tblPr>
              <a:tblGrid>
                <a:gridCol w="1608348">
                  <a:extLst>
                    <a:ext uri="{9D8B030D-6E8A-4147-A177-3AD203B41FA5}">
                      <a16:colId xmlns:a16="http://schemas.microsoft.com/office/drawing/2014/main" val="1759971296"/>
                    </a:ext>
                  </a:extLst>
                </a:gridCol>
                <a:gridCol w="1257755">
                  <a:extLst>
                    <a:ext uri="{9D8B030D-6E8A-4147-A177-3AD203B41FA5}">
                      <a16:colId xmlns:a16="http://schemas.microsoft.com/office/drawing/2014/main" val="2050827119"/>
                    </a:ext>
                  </a:extLst>
                </a:gridCol>
                <a:gridCol w="1363132">
                  <a:extLst>
                    <a:ext uri="{9D8B030D-6E8A-4147-A177-3AD203B41FA5}">
                      <a16:colId xmlns:a16="http://schemas.microsoft.com/office/drawing/2014/main" val="1928466633"/>
                    </a:ext>
                  </a:extLst>
                </a:gridCol>
                <a:gridCol w="1401688">
                  <a:extLst>
                    <a:ext uri="{9D8B030D-6E8A-4147-A177-3AD203B41FA5}">
                      <a16:colId xmlns:a16="http://schemas.microsoft.com/office/drawing/2014/main" val="1941779983"/>
                    </a:ext>
                  </a:extLst>
                </a:gridCol>
                <a:gridCol w="1401688">
                  <a:extLst>
                    <a:ext uri="{9D8B030D-6E8A-4147-A177-3AD203B41FA5}">
                      <a16:colId xmlns:a16="http://schemas.microsoft.com/office/drawing/2014/main" val="925654784"/>
                    </a:ext>
                  </a:extLst>
                </a:gridCol>
              </a:tblGrid>
              <a:tr h="370840">
                <a:tc>
                  <a:txBody>
                    <a:bodyPr/>
                    <a:lstStyle/>
                    <a:p>
                      <a:pPr algn="ctr"/>
                      <a:r>
                        <a:rPr kumimoji="1" lang="ja-JP" altLang="en-US" b="0" dirty="0">
                          <a:solidFill>
                            <a:schemeClr val="tx1"/>
                          </a:solidFill>
                        </a:rPr>
                        <a:t>実施状況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rPr>
                        <a:t>平成２８年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rPr>
                        <a:t>平成２９年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rPr>
                        <a:t>平成３０年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kumimoji="1" lang="ja-JP" altLang="en-US" dirty="0"/>
                        <a:t>令和</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96972263"/>
                  </a:ext>
                </a:extLst>
              </a:tr>
              <a:tr h="370840">
                <a:tc>
                  <a:txBody>
                    <a:bodyPr/>
                    <a:lstStyle/>
                    <a:p>
                      <a:pPr algn="ctr"/>
                      <a:r>
                        <a:rPr kumimoji="1" lang="ja-JP" altLang="en-US" dirty="0"/>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t>４７３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t>５１８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t>６４９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5015286"/>
                  </a:ext>
                </a:extLst>
              </a:tr>
              <a:tr h="370840">
                <a:tc>
                  <a:txBody>
                    <a:bodyPr/>
                    <a:lstStyle/>
                    <a:p>
                      <a:pPr algn="ctr"/>
                      <a:r>
                        <a:rPr kumimoji="1" lang="ja-JP" altLang="en-US" dirty="0"/>
                        <a:t>実施率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t>２７％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t>３０％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t>３７％　　　　　　</a:t>
                      </a:r>
                      <a:endParaRPr kumimoji="1" lang="en-US" altLang="ja-JP"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7186154"/>
                  </a:ext>
                </a:extLst>
              </a:tr>
            </a:tbl>
          </a:graphicData>
        </a:graphic>
      </p:graphicFrame>
      <p:sp>
        <p:nvSpPr>
          <p:cNvPr id="11" name="テキスト ボックス 10">
            <a:extLst>
              <a:ext uri="{FF2B5EF4-FFF2-40B4-BE49-F238E27FC236}">
                <a16:creationId xmlns:a16="http://schemas.microsoft.com/office/drawing/2014/main" id="{125AD948-55E8-41DB-8387-4730B4DC4419}"/>
              </a:ext>
            </a:extLst>
          </p:cNvPr>
          <p:cNvSpPr txBox="1"/>
          <p:nvPr/>
        </p:nvSpPr>
        <p:spPr>
          <a:xfrm>
            <a:off x="1055694" y="4033197"/>
            <a:ext cx="6180602" cy="369332"/>
          </a:xfrm>
          <a:prstGeom prst="rect">
            <a:avLst/>
          </a:prstGeom>
          <a:noFill/>
        </p:spPr>
        <p:txBody>
          <a:bodyPr wrap="square" rtlCol="0">
            <a:spAutoFit/>
          </a:bodyPr>
          <a:lstStyle/>
          <a:p>
            <a:r>
              <a:rPr kumimoji="1" lang="en-US" altLang="ja-JP" dirty="0"/>
              <a:t>※</a:t>
            </a:r>
            <a:r>
              <a:rPr kumimoji="1" lang="ja-JP" altLang="en-US" dirty="0"/>
              <a:t>いずれの年も</a:t>
            </a:r>
            <a:r>
              <a:rPr kumimoji="1" lang="en-US" altLang="ja-JP" dirty="0"/>
              <a:t>4</a:t>
            </a:r>
            <a:r>
              <a:rPr kumimoji="1" lang="ja-JP" altLang="en-US" dirty="0"/>
              <a:t>月時点の数値（平成</a:t>
            </a:r>
            <a:r>
              <a:rPr kumimoji="1" lang="en-US" altLang="ja-JP" dirty="0"/>
              <a:t>30</a:t>
            </a:r>
            <a:r>
              <a:rPr kumimoji="1" lang="ja-JP" altLang="en-US" dirty="0"/>
              <a:t>年に関しては速報値）</a:t>
            </a:r>
          </a:p>
        </p:txBody>
      </p:sp>
      <p:sp>
        <p:nvSpPr>
          <p:cNvPr id="14" name="テキスト ボックス 13">
            <a:extLst>
              <a:ext uri="{FF2B5EF4-FFF2-40B4-BE49-F238E27FC236}">
                <a16:creationId xmlns:a16="http://schemas.microsoft.com/office/drawing/2014/main" id="{255926CD-A1F5-44B7-9EDC-AB825D9FE68B}"/>
              </a:ext>
            </a:extLst>
          </p:cNvPr>
          <p:cNvSpPr txBox="1"/>
          <p:nvPr/>
        </p:nvSpPr>
        <p:spPr>
          <a:xfrm>
            <a:off x="1043608" y="4574700"/>
            <a:ext cx="7416824" cy="923330"/>
          </a:xfrm>
          <a:prstGeom prst="rect">
            <a:avLst/>
          </a:prstGeom>
          <a:noFill/>
        </p:spPr>
        <p:txBody>
          <a:bodyPr wrap="square" rtlCol="0">
            <a:spAutoFit/>
          </a:bodyPr>
          <a:lstStyle/>
          <a:p>
            <a:r>
              <a:rPr kumimoji="1" lang="en-US" altLang="ja-JP" dirty="0"/>
              <a:t>※</a:t>
            </a:r>
            <a:r>
              <a:rPr lang="en-US" altLang="ja-JP" dirty="0"/>
              <a:t>53</a:t>
            </a:r>
            <a:r>
              <a:rPr lang="ja-JP" altLang="en-US" dirty="0"/>
              <a:t>％（</a:t>
            </a:r>
            <a:r>
              <a:rPr lang="en-US" altLang="ja-JP" dirty="0"/>
              <a:t>928</a:t>
            </a:r>
            <a:r>
              <a:rPr lang="ja-JP" altLang="en-US" dirty="0"/>
              <a:t>市町村・</a:t>
            </a:r>
            <a:r>
              <a:rPr lang="en-US" altLang="ja-JP" dirty="0"/>
              <a:t>1,156</a:t>
            </a:r>
            <a:r>
              <a:rPr lang="ja-JP" altLang="en-US" dirty="0"/>
              <a:t>箇所）が設置しており、委託により設置している 基幹相談支援センターは</a:t>
            </a:r>
            <a:r>
              <a:rPr lang="en-US" altLang="ja-JP" dirty="0"/>
              <a:t>78</a:t>
            </a:r>
            <a:r>
              <a:rPr lang="ja-JP" altLang="en-US" dirty="0"/>
              <a:t>％（</a:t>
            </a:r>
            <a:r>
              <a:rPr lang="en-US" altLang="ja-JP" dirty="0"/>
              <a:t>905</a:t>
            </a:r>
            <a:r>
              <a:rPr lang="ja-JP" altLang="en-US" dirty="0"/>
              <a:t>箇所）</a:t>
            </a:r>
            <a:endParaRPr kumimoji="1" lang="en-US" altLang="ja-JP" dirty="0"/>
          </a:p>
          <a:p>
            <a:r>
              <a:rPr lang="en-US" altLang="ja-JP" dirty="0"/>
              <a:t>    </a:t>
            </a:r>
            <a:endParaRPr kumimoji="1" lang="ja-JP" altLang="en-US" dirty="0"/>
          </a:p>
        </p:txBody>
      </p:sp>
      <p:sp>
        <p:nvSpPr>
          <p:cNvPr id="15" name="テキスト ボックス 14">
            <a:extLst>
              <a:ext uri="{FF2B5EF4-FFF2-40B4-BE49-F238E27FC236}">
                <a16:creationId xmlns:a16="http://schemas.microsoft.com/office/drawing/2014/main" id="{2B0DF6BE-3E16-46A8-B5D6-D5ACD34E8FB4}"/>
              </a:ext>
            </a:extLst>
          </p:cNvPr>
          <p:cNvSpPr txBox="1"/>
          <p:nvPr/>
        </p:nvSpPr>
        <p:spPr>
          <a:xfrm>
            <a:off x="1043607" y="5393202"/>
            <a:ext cx="7416825" cy="646331"/>
          </a:xfrm>
          <a:prstGeom prst="rect">
            <a:avLst/>
          </a:prstGeom>
          <a:noFill/>
        </p:spPr>
        <p:txBody>
          <a:bodyPr wrap="square" rtlCol="0">
            <a:spAutoFit/>
          </a:bodyPr>
          <a:lstStyle/>
          <a:p>
            <a:r>
              <a:rPr kumimoji="1" lang="en-US" altLang="ja-JP" dirty="0"/>
              <a:t>※</a:t>
            </a:r>
            <a:r>
              <a:rPr kumimoji="1" lang="ja-JP" altLang="en-US" dirty="0"/>
              <a:t>基幹相談支援センターの設置場所は、市町村役所が２５％（１７８か所）、</a:t>
            </a:r>
            <a:endParaRPr kumimoji="1" lang="en-US" altLang="ja-JP" dirty="0"/>
          </a:p>
          <a:p>
            <a:r>
              <a:rPr lang="en-US" altLang="ja-JP" dirty="0"/>
              <a:t>    </a:t>
            </a:r>
            <a:r>
              <a:rPr kumimoji="1" lang="ja-JP" altLang="en-US" dirty="0"/>
              <a:t>公共施設が２３％（１６３か所）</a:t>
            </a:r>
          </a:p>
        </p:txBody>
      </p:sp>
      <p:graphicFrame>
        <p:nvGraphicFramePr>
          <p:cNvPr id="3" name="表 2">
            <a:extLst>
              <a:ext uri="{FF2B5EF4-FFF2-40B4-BE49-F238E27FC236}">
                <a16:creationId xmlns:a16="http://schemas.microsoft.com/office/drawing/2014/main" id="{51AB78C2-F06F-3763-F53B-59C269F1D834}"/>
              </a:ext>
            </a:extLst>
          </p:cNvPr>
          <p:cNvGraphicFramePr>
            <a:graphicFrameLocks noGrp="1"/>
          </p:cNvGraphicFramePr>
          <p:nvPr>
            <p:extLst>
              <p:ext uri="{D42A27DB-BD31-4B8C-83A1-F6EECF244321}">
                <p14:modId xmlns:p14="http://schemas.microsoft.com/office/powerpoint/2010/main" val="2456648067"/>
              </p:ext>
            </p:extLst>
          </p:nvPr>
        </p:nvGraphicFramePr>
        <p:xfrm>
          <a:off x="6732240" y="2679192"/>
          <a:ext cx="1440160" cy="1097280"/>
        </p:xfrm>
        <a:graphic>
          <a:graphicData uri="http://schemas.openxmlformats.org/drawingml/2006/table">
            <a:tbl>
              <a:tblPr/>
              <a:tblGrid>
                <a:gridCol w="1440160">
                  <a:extLst>
                    <a:ext uri="{9D8B030D-6E8A-4147-A177-3AD203B41FA5}">
                      <a16:colId xmlns:a16="http://schemas.microsoft.com/office/drawing/2014/main" val="2651773935"/>
                    </a:ext>
                  </a:extLst>
                </a:gridCol>
              </a:tblGrid>
              <a:tr h="365540">
                <a:tc>
                  <a:txBody>
                    <a:bodyPr/>
                    <a:lstStyle/>
                    <a:p>
                      <a:pPr algn="ctr"/>
                      <a:r>
                        <a:rPr kumimoji="1" lang="ja-JP" altLang="en-US" b="0" dirty="0">
                          <a:solidFill>
                            <a:schemeClr val="tx1"/>
                          </a:solidFill>
                        </a:rPr>
                        <a:t>令和４年</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5129559"/>
                  </a:ext>
                </a:extLst>
              </a:tr>
              <a:tr h="365540">
                <a:tc>
                  <a:txBody>
                    <a:bodyPr/>
                    <a:lstStyle/>
                    <a:p>
                      <a:pPr algn="ctr"/>
                      <a:r>
                        <a:rPr kumimoji="1" lang="ja-JP" altLang="en-US" dirty="0"/>
                        <a:t>９２８</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7370"/>
                  </a:ext>
                </a:extLst>
              </a:tr>
              <a:tr h="365540">
                <a:tc>
                  <a:txBody>
                    <a:bodyPr/>
                    <a:lstStyle/>
                    <a:p>
                      <a:pPr algn="ctr"/>
                      <a:r>
                        <a:rPr kumimoji="1" lang="ja-JP" altLang="en-US" dirty="0"/>
                        <a:t>５３％</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4108156250"/>
                  </a:ext>
                </a:extLst>
              </a:tr>
            </a:tbl>
          </a:graphicData>
        </a:graphic>
      </p:graphicFrame>
    </p:spTree>
    <p:extLst>
      <p:ext uri="{BB962C8B-B14F-4D97-AF65-F5344CB8AC3E}">
        <p14:creationId xmlns:p14="http://schemas.microsoft.com/office/powerpoint/2010/main" val="2796282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C51A29-7E3E-1A68-9872-E8072F5FD1DA}"/>
              </a:ext>
            </a:extLst>
          </p:cNvPr>
          <p:cNvSpPr>
            <a:spLocks noGrp="1"/>
          </p:cNvSpPr>
          <p:nvPr>
            <p:ph type="title"/>
          </p:nvPr>
        </p:nvSpPr>
        <p:spPr>
          <a:xfrm>
            <a:off x="457200" y="260648"/>
            <a:ext cx="8229600" cy="679799"/>
          </a:xfrm>
        </p:spPr>
        <p:txBody>
          <a:bodyPr/>
          <a:lstStyle/>
          <a:p>
            <a:r>
              <a:rPr lang="ja-JP" altLang="en-US" sz="2400" dirty="0"/>
              <a:t>障害者相談支援事業の実施状況等について</a:t>
            </a:r>
            <a:r>
              <a:rPr lang="ja-JP" altLang="en-US" sz="2400" dirty="0">
                <a:solidFill>
                  <a:srgbClr val="FF0000"/>
                </a:solidFill>
              </a:rPr>
              <a:t>（</a:t>
            </a:r>
            <a:r>
              <a:rPr kumimoji="1" lang="en-US" altLang="ja-JP" sz="2400" dirty="0">
                <a:solidFill>
                  <a:srgbClr val="FF0000"/>
                </a:solidFill>
              </a:rPr>
              <a:t>R</a:t>
            </a:r>
            <a:r>
              <a:rPr kumimoji="1" lang="ja-JP" altLang="en-US" sz="2400" dirty="0">
                <a:solidFill>
                  <a:srgbClr val="FF0000"/>
                </a:solidFill>
              </a:rPr>
              <a:t>６年３月２７日）</a:t>
            </a:r>
            <a:r>
              <a:rPr kumimoji="1" lang="ja-JP" altLang="en-US" dirty="0"/>
              <a:t>　</a:t>
            </a:r>
          </a:p>
        </p:txBody>
      </p:sp>
      <p:sp>
        <p:nvSpPr>
          <p:cNvPr id="3" name="コンテンツ プレースホルダー 2">
            <a:extLst>
              <a:ext uri="{FF2B5EF4-FFF2-40B4-BE49-F238E27FC236}">
                <a16:creationId xmlns:a16="http://schemas.microsoft.com/office/drawing/2014/main" id="{93596538-B749-A33F-2AFE-BD2EC350B605}"/>
              </a:ext>
            </a:extLst>
          </p:cNvPr>
          <p:cNvSpPr>
            <a:spLocks noGrp="1"/>
          </p:cNvSpPr>
          <p:nvPr>
            <p:ph idx="1"/>
          </p:nvPr>
        </p:nvSpPr>
        <p:spPr>
          <a:xfrm>
            <a:off x="457200" y="1237386"/>
            <a:ext cx="8229600" cy="5231433"/>
          </a:xfrm>
        </p:spPr>
        <p:txBody>
          <a:bodyPr/>
          <a:lstStyle/>
          <a:p>
            <a:r>
              <a:rPr lang="en-US" altLang="ja-JP" sz="2400" dirty="0"/>
              <a:t>【</a:t>
            </a:r>
            <a:r>
              <a:rPr lang="ja-JP" altLang="en-US" sz="2400" dirty="0"/>
              <a:t>ポイント</a:t>
            </a:r>
            <a:r>
              <a:rPr lang="en-US" altLang="ja-JP" sz="2400" dirty="0"/>
              <a:t>】 Ⅰ </a:t>
            </a:r>
            <a:r>
              <a:rPr lang="ja-JP" altLang="en-US" sz="2400" dirty="0"/>
              <a:t>基幹相談支援センター、指定特定・指定障害児・指定一般相談支援事業所等 </a:t>
            </a:r>
            <a:endParaRPr lang="en-US" altLang="ja-JP" sz="2400" dirty="0"/>
          </a:p>
          <a:p>
            <a:r>
              <a:rPr lang="ja-JP" altLang="en-US" sz="2400" dirty="0"/>
              <a:t>○ 基幹相談支援センターは </a:t>
            </a:r>
            <a:r>
              <a:rPr lang="en-US" altLang="ja-JP" sz="2400" dirty="0"/>
              <a:t>56</a:t>
            </a:r>
            <a:r>
              <a:rPr lang="ja-JP" altLang="en-US" sz="2400" dirty="0"/>
              <a:t>％（</a:t>
            </a:r>
            <a:r>
              <a:rPr lang="en-US" altLang="ja-JP" sz="2400" dirty="0"/>
              <a:t>973 </a:t>
            </a:r>
            <a:r>
              <a:rPr lang="ja-JP" altLang="en-US" sz="2400" dirty="0"/>
              <a:t>市町村・</a:t>
            </a:r>
            <a:r>
              <a:rPr lang="en-US" altLang="ja-JP" sz="2400" dirty="0"/>
              <a:t>1,215 </a:t>
            </a:r>
            <a:r>
              <a:rPr lang="ja-JP" altLang="en-US" sz="2400" dirty="0"/>
              <a:t>箇所）の市町村が設置。 </a:t>
            </a:r>
            <a:endParaRPr lang="en-US" altLang="ja-JP" sz="2400" dirty="0"/>
          </a:p>
          <a:p>
            <a:r>
              <a:rPr lang="ja-JP" altLang="en-US" sz="2400" dirty="0"/>
              <a:t>○ 指定特定・指定障害児相談支援事業所数は </a:t>
            </a:r>
            <a:r>
              <a:rPr lang="en-US" altLang="ja-JP" sz="2400" dirty="0"/>
              <a:t>11,846 </a:t>
            </a:r>
            <a:r>
              <a:rPr lang="ja-JP" altLang="en-US" sz="2400" dirty="0"/>
              <a:t>事業所。 このうち市町村から障害者相談支援事業の委託を受けている事業所（委託相談支援事業所）は </a:t>
            </a:r>
            <a:r>
              <a:rPr lang="en-US" altLang="ja-JP" sz="2400" dirty="0"/>
              <a:t>18</a:t>
            </a:r>
            <a:r>
              <a:rPr lang="ja-JP" altLang="en-US" sz="2400" dirty="0"/>
              <a:t>％（</a:t>
            </a:r>
            <a:r>
              <a:rPr lang="en-US" altLang="ja-JP" sz="2400" dirty="0"/>
              <a:t>2,134 </a:t>
            </a:r>
            <a:r>
              <a:rPr lang="ja-JP" altLang="en-US" sz="2400" dirty="0"/>
              <a:t>事業所）。</a:t>
            </a:r>
            <a:endParaRPr lang="en-US" altLang="ja-JP" sz="2400" dirty="0"/>
          </a:p>
          <a:p>
            <a:pPr marL="0" indent="0">
              <a:buNone/>
            </a:pPr>
            <a:r>
              <a:rPr lang="ja-JP" altLang="en-US" sz="2400" dirty="0"/>
              <a:t>　 ○ 指定一般相談支援事業所数は </a:t>
            </a:r>
            <a:r>
              <a:rPr lang="en-US" altLang="ja-JP" sz="2400" dirty="0"/>
              <a:t>3,861 </a:t>
            </a:r>
            <a:r>
              <a:rPr lang="ja-JP" altLang="en-US" sz="2400" dirty="0"/>
              <a:t>事業所。 このうち　　　　</a:t>
            </a:r>
            <a:endParaRPr lang="en-US" altLang="ja-JP" sz="2400" dirty="0"/>
          </a:p>
          <a:p>
            <a:pPr marL="0" indent="0">
              <a:buNone/>
            </a:pPr>
            <a:r>
              <a:rPr lang="ja-JP" altLang="en-US" sz="2400" dirty="0"/>
              <a:t>　　市町村から障害者相談支援事業の委託を受けている事業　　</a:t>
            </a:r>
            <a:endParaRPr lang="en-US" altLang="ja-JP" sz="2400" dirty="0"/>
          </a:p>
          <a:p>
            <a:pPr marL="0" indent="0">
              <a:buNone/>
            </a:pPr>
            <a:r>
              <a:rPr lang="ja-JP" altLang="en-US" sz="2400" dirty="0"/>
              <a:t>　　所（委託相談支援事 業所）は </a:t>
            </a:r>
            <a:r>
              <a:rPr lang="en-US" altLang="ja-JP" sz="2400" dirty="0"/>
              <a:t>39</a:t>
            </a:r>
            <a:r>
              <a:rPr lang="ja-JP" altLang="en-US" sz="2400" dirty="0"/>
              <a:t>％（</a:t>
            </a:r>
            <a:r>
              <a:rPr lang="en-US" altLang="ja-JP" sz="2400" dirty="0"/>
              <a:t>1,523 </a:t>
            </a:r>
            <a:r>
              <a:rPr lang="ja-JP" altLang="en-US" sz="2400" dirty="0"/>
              <a:t>事業所）。 </a:t>
            </a:r>
            <a:endParaRPr lang="en-US" altLang="ja-JP" sz="2400" dirty="0"/>
          </a:p>
          <a:p>
            <a:pPr marL="0" indent="0">
              <a:buNone/>
            </a:pPr>
            <a:r>
              <a:rPr lang="ja-JP" altLang="en-US" sz="2400" dirty="0"/>
              <a:t>　○ 指定特定・指定障害児・指定一般相談支援事業所に配置　　</a:t>
            </a:r>
            <a:endParaRPr lang="en-US" altLang="ja-JP" sz="2400" dirty="0"/>
          </a:p>
          <a:p>
            <a:pPr marL="0" indent="0">
              <a:buNone/>
            </a:pPr>
            <a:r>
              <a:rPr lang="ja-JP" altLang="en-US" sz="2400" dirty="0"/>
              <a:t>　　されている相談支援専門員の 数は </a:t>
            </a:r>
            <a:r>
              <a:rPr lang="en-US" altLang="ja-JP" sz="2400" dirty="0"/>
              <a:t>27,452 </a:t>
            </a:r>
            <a:r>
              <a:rPr lang="ja-JP" altLang="en-US" sz="2400" dirty="0"/>
              <a:t>人。 </a:t>
            </a:r>
            <a:endParaRPr kumimoji="1" lang="ja-JP" altLang="en-US" sz="2400" dirty="0"/>
          </a:p>
        </p:txBody>
      </p:sp>
      <p:sp>
        <p:nvSpPr>
          <p:cNvPr id="4" name="スライド番号プレースホルダー 3">
            <a:extLst>
              <a:ext uri="{FF2B5EF4-FFF2-40B4-BE49-F238E27FC236}">
                <a16:creationId xmlns:a16="http://schemas.microsoft.com/office/drawing/2014/main" id="{17F930B6-BCCF-18F0-5F14-405C9399E342}"/>
              </a:ext>
            </a:extLst>
          </p:cNvPr>
          <p:cNvSpPr>
            <a:spLocks noGrp="1"/>
          </p:cNvSpPr>
          <p:nvPr>
            <p:ph type="sldNum" sz="quarter" idx="12"/>
          </p:nvPr>
        </p:nvSpPr>
        <p:spPr/>
        <p:txBody>
          <a:bodyPr/>
          <a:lstStyle/>
          <a:p>
            <a:pPr>
              <a:defRPr/>
            </a:pPr>
            <a:fld id="{804D6B79-3AEB-42FE-A736-A41F7AEA0445}" type="slidenum">
              <a:rPr lang="en-US" altLang="ja-JP" smtClean="0"/>
              <a:pPr>
                <a:defRPr/>
              </a:pPr>
              <a:t>21</a:t>
            </a:fld>
            <a:endParaRPr lang="en-US" altLang="ja-JP"/>
          </a:p>
        </p:txBody>
      </p:sp>
    </p:spTree>
    <p:extLst>
      <p:ext uri="{BB962C8B-B14F-4D97-AF65-F5344CB8AC3E}">
        <p14:creationId xmlns:p14="http://schemas.microsoft.com/office/powerpoint/2010/main" val="3981577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44" y="371429"/>
            <a:ext cx="8784976" cy="332345"/>
          </a:xfrm>
          <a:noFill/>
          <a:ln>
            <a:noFill/>
          </a:ln>
        </p:spPr>
        <p:txBody>
          <a:bodyPr>
            <a:noAutofit/>
          </a:bodyPr>
          <a:lstStyle/>
          <a:p>
            <a:r>
              <a:rPr lang="ja-JP" altLang="en-US" sz="2123" b="1" dirty="0"/>
              <a:t>現行の相談支援体制の概略</a:t>
            </a: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273522999"/>
              </p:ext>
            </p:extLst>
          </p:nvPr>
        </p:nvGraphicFramePr>
        <p:xfrm>
          <a:off x="118583" y="790283"/>
          <a:ext cx="8892480" cy="5681391"/>
        </p:xfrm>
        <a:graphic>
          <a:graphicData uri="http://schemas.openxmlformats.org/drawingml/2006/table">
            <a:tbl>
              <a:tblPr firstRow="1" bandRow="1">
                <a:tableStyleId>{5940675A-B579-460E-94D1-54222C63F5DA}</a:tableStyleId>
              </a:tblPr>
              <a:tblGrid>
                <a:gridCol w="2060537">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658757">
                  <a:extLst>
                    <a:ext uri="{9D8B030D-6E8A-4147-A177-3AD203B41FA5}">
                      <a16:colId xmlns:a16="http://schemas.microsoft.com/office/drawing/2014/main" val="20002"/>
                    </a:ext>
                  </a:extLst>
                </a:gridCol>
                <a:gridCol w="2444994">
                  <a:extLst>
                    <a:ext uri="{9D8B030D-6E8A-4147-A177-3AD203B41FA5}">
                      <a16:colId xmlns:a16="http://schemas.microsoft.com/office/drawing/2014/main" val="20003"/>
                    </a:ext>
                  </a:extLst>
                </a:gridCol>
              </a:tblGrid>
              <a:tr h="295422">
                <a:tc>
                  <a:txBody>
                    <a:bodyPr/>
                    <a:lstStyle/>
                    <a:p>
                      <a:pPr algn="ctr"/>
                      <a:r>
                        <a:rPr kumimoji="1" lang="ja-JP" altLang="en-US" sz="1400" dirty="0"/>
                        <a:t>相談支援事業名等</a:t>
                      </a:r>
                    </a:p>
                  </a:txBody>
                  <a:tcPr marT="42203" marB="42203">
                    <a:solidFill>
                      <a:srgbClr val="99FF99"/>
                    </a:solidFill>
                  </a:tcPr>
                </a:tc>
                <a:tc>
                  <a:txBody>
                    <a:bodyPr/>
                    <a:lstStyle/>
                    <a:p>
                      <a:pPr algn="ctr"/>
                      <a:r>
                        <a:rPr kumimoji="1" lang="ja-JP" altLang="en-US" sz="1400" dirty="0"/>
                        <a:t>配置メンバー</a:t>
                      </a:r>
                    </a:p>
                  </a:txBody>
                  <a:tcPr marT="42203" marB="42203">
                    <a:solidFill>
                      <a:srgbClr val="99FF99"/>
                    </a:solidFill>
                  </a:tcPr>
                </a:tc>
                <a:tc>
                  <a:txBody>
                    <a:bodyPr/>
                    <a:lstStyle/>
                    <a:p>
                      <a:pPr algn="ctr"/>
                      <a:r>
                        <a:rPr kumimoji="1" lang="ja-JP" altLang="en-US" sz="1400" dirty="0"/>
                        <a:t>業務内容</a:t>
                      </a:r>
                    </a:p>
                  </a:txBody>
                  <a:tcPr marT="42203" marB="42203">
                    <a:solidFill>
                      <a:srgbClr val="99FF99"/>
                    </a:solidFill>
                  </a:tcPr>
                </a:tc>
                <a:tc>
                  <a:txBody>
                    <a:bodyPr/>
                    <a:lstStyle/>
                    <a:p>
                      <a:pPr algn="ctr"/>
                      <a:r>
                        <a:rPr kumimoji="1" lang="ja-JP" altLang="en-US" sz="1400" dirty="0"/>
                        <a:t>実施状況等</a:t>
                      </a:r>
                    </a:p>
                  </a:txBody>
                  <a:tcPr marT="42203" marB="42203">
                    <a:solidFill>
                      <a:srgbClr val="99FF99"/>
                    </a:solidFill>
                  </a:tcPr>
                </a:tc>
                <a:extLst>
                  <a:ext uri="{0D108BD9-81ED-4DB2-BD59-A6C34878D82A}">
                    <a16:rowId xmlns:a16="http://schemas.microsoft.com/office/drawing/2014/main" val="10000"/>
                  </a:ext>
                </a:extLst>
              </a:tr>
              <a:tr h="1461845">
                <a:tc>
                  <a:txBody>
                    <a:bodyPr/>
                    <a:lstStyle/>
                    <a:p>
                      <a:r>
                        <a:rPr kumimoji="1" lang="ja-JP" altLang="en-US" sz="1200" b="1" dirty="0"/>
                        <a:t>基幹相談支援センター</a:t>
                      </a:r>
                      <a:endParaRPr kumimoji="1" lang="en-US" altLang="ja-JP" sz="1200" b="1" dirty="0"/>
                    </a:p>
                  </a:txBody>
                  <a:tcPr marT="42203" marB="42203"/>
                </a:tc>
                <a:tc>
                  <a:txBody>
                    <a:bodyPr/>
                    <a:lstStyle/>
                    <a:p>
                      <a:r>
                        <a:rPr kumimoji="1" lang="ja-JP" altLang="en-US" sz="1200" dirty="0"/>
                        <a:t>定めなし</a:t>
                      </a:r>
                      <a:endParaRPr kumimoji="1" lang="en-US" altLang="ja-JP" sz="1200" dirty="0"/>
                    </a:p>
                    <a:p>
                      <a:r>
                        <a:rPr kumimoji="1" lang="ja-JP" altLang="en-US" sz="1200" dirty="0"/>
                        <a:t>（地活要綱例示）</a:t>
                      </a:r>
                      <a:endParaRPr kumimoji="1" lang="en-US" altLang="ja-JP" sz="1200" dirty="0"/>
                    </a:p>
                    <a:p>
                      <a:r>
                        <a:rPr kumimoji="1" lang="ja-JP" altLang="en-US" sz="1200" dirty="0"/>
                        <a:t>　主任相談支援専門員</a:t>
                      </a:r>
                      <a:endParaRPr kumimoji="1" lang="en-US" altLang="ja-JP" sz="1200" dirty="0"/>
                    </a:p>
                    <a:p>
                      <a:r>
                        <a:rPr kumimoji="1" lang="ja-JP" altLang="en-US" sz="1200" dirty="0"/>
                        <a:t>　相談支援専門員</a:t>
                      </a:r>
                      <a:endParaRPr kumimoji="1" lang="en-US" altLang="ja-JP" sz="1200" dirty="0"/>
                    </a:p>
                    <a:p>
                      <a:r>
                        <a:rPr kumimoji="1" lang="ja-JP" altLang="en-US" sz="1200" dirty="0"/>
                        <a:t>　社会福祉士</a:t>
                      </a:r>
                      <a:endParaRPr kumimoji="1" lang="en-US" altLang="ja-JP" sz="1200" dirty="0"/>
                    </a:p>
                    <a:p>
                      <a:r>
                        <a:rPr kumimoji="1" lang="ja-JP" altLang="en-US" sz="1200" dirty="0"/>
                        <a:t>　精神保健福祉士</a:t>
                      </a:r>
                      <a:endParaRPr kumimoji="1" lang="en-US" altLang="ja-JP" sz="1200" dirty="0"/>
                    </a:p>
                    <a:p>
                      <a:r>
                        <a:rPr kumimoji="1" lang="ja-JP" altLang="en-US" sz="1200" dirty="0"/>
                        <a:t>　保健師　　　　　　　等</a:t>
                      </a:r>
                    </a:p>
                  </a:txBody>
                  <a:tcPr marT="42203" marB="42203"/>
                </a:tc>
                <a:tc>
                  <a:txBody>
                    <a:bodyPr/>
                    <a:lstStyle/>
                    <a:p>
                      <a:pPr marL="285750" indent="-285750">
                        <a:buFont typeface="Wingdings" charset="2"/>
                        <a:buChar char="l"/>
                      </a:pPr>
                      <a:r>
                        <a:rPr kumimoji="1" lang="ja-JP" altLang="en-US" sz="1100" dirty="0"/>
                        <a:t>総合的・専門的な相談の実施</a:t>
                      </a:r>
                      <a:endParaRPr kumimoji="1" lang="en-US" altLang="ja-JP" sz="1100" dirty="0"/>
                    </a:p>
                    <a:p>
                      <a:pPr marL="285750" indent="-285750">
                        <a:buFont typeface="Wingdings" charset="2"/>
                        <a:buChar char="l"/>
                      </a:pPr>
                      <a:r>
                        <a:rPr kumimoji="1" lang="ja-JP" altLang="en-US" sz="1100" dirty="0"/>
                        <a:t>地域の相談支援体制強化の取組</a:t>
                      </a:r>
                      <a:endParaRPr kumimoji="1" lang="en-US" altLang="ja-JP" sz="1100" dirty="0"/>
                    </a:p>
                    <a:p>
                      <a:pPr marL="285750" indent="-285750">
                        <a:buFont typeface="Wingdings" charset="2"/>
                        <a:buChar char="l"/>
                      </a:pPr>
                      <a:r>
                        <a:rPr kumimoji="1" lang="ja-JP" altLang="en-US" sz="1100" dirty="0"/>
                        <a:t>地域の相談事業者への専門的な指導助言、・人材育成</a:t>
                      </a:r>
                      <a:endParaRPr kumimoji="1" lang="en-US" altLang="ja-JP" sz="1100" dirty="0"/>
                    </a:p>
                    <a:p>
                      <a:pPr marL="285750" indent="-285750">
                        <a:buFont typeface="Wingdings" charset="2"/>
                        <a:buChar char="l"/>
                      </a:pPr>
                      <a:r>
                        <a:rPr kumimoji="1" lang="ja-JP" altLang="en-US" sz="1100" dirty="0"/>
                        <a:t>地域の相談機関との連携強化</a:t>
                      </a:r>
                      <a:endParaRPr kumimoji="1" lang="en-US" altLang="ja-JP" sz="1100" dirty="0"/>
                    </a:p>
                    <a:p>
                      <a:pPr marL="285750" indent="-285750">
                        <a:buFont typeface="Wingdings" charset="2"/>
                        <a:buChar char="l"/>
                      </a:pPr>
                      <a:r>
                        <a:rPr kumimoji="1" lang="ja-JP" altLang="en-US" sz="1100" dirty="0"/>
                        <a:t>地域移行・地域定着の促進の取組</a:t>
                      </a:r>
                      <a:endParaRPr kumimoji="1" lang="en-US" altLang="ja-JP" sz="1100" dirty="0"/>
                    </a:p>
                    <a:p>
                      <a:pPr marL="285750" indent="-285750">
                        <a:buFont typeface="Wingdings" charset="2"/>
                        <a:buChar char="l"/>
                      </a:pPr>
                      <a:r>
                        <a:rPr kumimoji="1" lang="ja-JP" altLang="en-US" sz="1100" dirty="0"/>
                        <a:t>権利擁護・虐待の防止</a:t>
                      </a:r>
                    </a:p>
                  </a:txBody>
                  <a:tcPr marT="42203" marB="42203"/>
                </a:tc>
                <a:tc>
                  <a:txBody>
                    <a:bodyPr/>
                    <a:lstStyle/>
                    <a:p>
                      <a:r>
                        <a:rPr kumimoji="1" lang="ja-JP" altLang="en-US" sz="1300" dirty="0"/>
                        <a:t>■</a:t>
                      </a:r>
                      <a:r>
                        <a:rPr kumimoji="1" lang="en-US" altLang="ja-JP" sz="1300" dirty="0"/>
                        <a:t>1,741</a:t>
                      </a:r>
                      <a:r>
                        <a:rPr kumimoji="1" lang="ja-JP" altLang="en-US" sz="1300" dirty="0"/>
                        <a:t>市町村中</a:t>
                      </a:r>
                      <a:endParaRPr kumimoji="1" lang="en-US" altLang="ja-JP" sz="1300" dirty="0"/>
                    </a:p>
                    <a:p>
                      <a:r>
                        <a:rPr kumimoji="1" lang="ja-JP" altLang="en-US" sz="1300" dirty="0"/>
                        <a:t>　　</a:t>
                      </a:r>
                      <a:r>
                        <a:rPr kumimoji="1" lang="en-US" altLang="ja-JP" sz="1300" dirty="0">
                          <a:solidFill>
                            <a:srgbClr val="FF0000"/>
                          </a:solidFill>
                        </a:rPr>
                        <a:t>973</a:t>
                      </a:r>
                      <a:r>
                        <a:rPr kumimoji="1" lang="ja-JP" altLang="en-US" sz="1300" dirty="0">
                          <a:solidFill>
                            <a:srgbClr val="FF0000"/>
                          </a:solidFill>
                        </a:rPr>
                        <a:t>市町村</a:t>
                      </a:r>
                      <a:r>
                        <a:rPr kumimoji="1" lang="en-US" altLang="ja-JP" sz="1300" dirty="0">
                          <a:solidFill>
                            <a:srgbClr val="FF0000"/>
                          </a:solidFill>
                        </a:rPr>
                        <a:t>(R</a:t>
                      </a:r>
                      <a:r>
                        <a:rPr kumimoji="1" lang="ja-JP" altLang="en-US" sz="1300" dirty="0">
                          <a:solidFill>
                            <a:srgbClr val="FF0000"/>
                          </a:solidFill>
                        </a:rPr>
                        <a:t>６</a:t>
                      </a:r>
                      <a:r>
                        <a:rPr kumimoji="1" lang="en-US" altLang="ja-JP" sz="1300" dirty="0">
                          <a:solidFill>
                            <a:srgbClr val="FF0000"/>
                          </a:solidFill>
                        </a:rPr>
                        <a:t>.</a:t>
                      </a:r>
                      <a:r>
                        <a:rPr kumimoji="1" lang="ja-JP" altLang="en-US" sz="1300" dirty="0">
                          <a:solidFill>
                            <a:srgbClr val="FF0000"/>
                          </a:solidFill>
                        </a:rPr>
                        <a:t>３</a:t>
                      </a:r>
                      <a:r>
                        <a:rPr kumimoji="1" lang="en-US" altLang="ja-JP" sz="1300" dirty="0">
                          <a:solidFill>
                            <a:srgbClr val="FF0000"/>
                          </a:solidFill>
                        </a:rPr>
                        <a:t>)</a:t>
                      </a:r>
                      <a:r>
                        <a:rPr kumimoji="1" lang="ja-JP" altLang="en-US" sz="1300" dirty="0">
                          <a:solidFill>
                            <a:srgbClr val="FF0000"/>
                          </a:solidFill>
                        </a:rPr>
                        <a:t>５６</a:t>
                      </a:r>
                      <a:r>
                        <a:rPr kumimoji="1" lang="en-US" altLang="ja-JP" sz="1300" dirty="0">
                          <a:solidFill>
                            <a:srgbClr val="FF0000"/>
                          </a:solidFill>
                        </a:rPr>
                        <a:t>%</a:t>
                      </a:r>
                      <a:endParaRPr kumimoji="1" lang="en-US" altLang="en-US" sz="1300" dirty="0">
                        <a:solidFill>
                          <a:srgbClr val="FF0000"/>
                        </a:solidFill>
                      </a:endParaRPr>
                    </a:p>
                    <a:p>
                      <a:r>
                        <a:rPr kumimoji="1" lang="en-US" altLang="en-US" sz="1300" dirty="0">
                          <a:solidFill>
                            <a:srgbClr val="FF0000"/>
                          </a:solidFill>
                        </a:rPr>
                        <a:t> </a:t>
                      </a:r>
                      <a:r>
                        <a:rPr kumimoji="1" lang="ja-JP" altLang="en-US" sz="1300" dirty="0">
                          <a:solidFill>
                            <a:srgbClr val="FF0000"/>
                          </a:solidFill>
                        </a:rPr>
                        <a:t>　　→</a:t>
                      </a:r>
                      <a:r>
                        <a:rPr kumimoji="1" lang="en-US" altLang="ja-JP" sz="1300" dirty="0">
                          <a:solidFill>
                            <a:srgbClr val="FF0000"/>
                          </a:solidFill>
                        </a:rPr>
                        <a:t>1215</a:t>
                      </a:r>
                      <a:r>
                        <a:rPr kumimoji="1" lang="ja-JP" altLang="en-US" sz="1300" dirty="0">
                          <a:solidFill>
                            <a:srgbClr val="FF0000"/>
                          </a:solidFill>
                        </a:rPr>
                        <a:t>カ所</a:t>
                      </a:r>
                      <a:endParaRPr kumimoji="1" lang="en-US" altLang="ja-JP" sz="1300" dirty="0">
                        <a:solidFill>
                          <a:srgbClr val="FF0000"/>
                        </a:solidFill>
                      </a:endParaRPr>
                    </a:p>
                  </a:txBody>
                  <a:tcPr marT="42203" marB="42203"/>
                </a:tc>
                <a:extLst>
                  <a:ext uri="{0D108BD9-81ED-4DB2-BD59-A6C34878D82A}">
                    <a16:rowId xmlns:a16="http://schemas.microsoft.com/office/drawing/2014/main" val="10001"/>
                  </a:ext>
                </a:extLst>
              </a:tr>
              <a:tr h="1634608">
                <a:tc>
                  <a:txBody>
                    <a:bodyPr/>
                    <a:lstStyle/>
                    <a:p>
                      <a:r>
                        <a:rPr kumimoji="1" lang="ja-JP" altLang="en-US" sz="1200" b="1" dirty="0"/>
                        <a:t>障害者相談支援事業</a:t>
                      </a:r>
                      <a:endParaRPr kumimoji="1" lang="en-US" altLang="ja-JP" sz="1200" b="1" dirty="0"/>
                    </a:p>
                    <a:p>
                      <a:r>
                        <a:rPr kumimoji="1" lang="ja-JP" altLang="en-US" sz="1200" dirty="0"/>
                        <a:t>実施主体：市町村→指定特定相談支援事業者、指定一般相談支援事業者への委託可</a:t>
                      </a:r>
                    </a:p>
                  </a:txBody>
                  <a:tcPr marT="42203" marB="42203"/>
                </a:tc>
                <a:tc>
                  <a:txBody>
                    <a:bodyPr/>
                    <a:lstStyle/>
                    <a:p>
                      <a:r>
                        <a:rPr kumimoji="1" lang="ja-JP" altLang="en-US" sz="1200" dirty="0"/>
                        <a:t>定めなし</a:t>
                      </a:r>
                      <a:endParaRPr kumimoji="1" lang="en-US" altLang="ja-JP" sz="1200" dirty="0"/>
                    </a:p>
                    <a:p>
                      <a:endParaRPr kumimoji="1" lang="en-US" altLang="ja-JP" sz="1200" dirty="0"/>
                    </a:p>
                  </a:txBody>
                  <a:tcPr marT="42203" marB="42203"/>
                </a:tc>
                <a:tc>
                  <a:txBody>
                    <a:bodyPr/>
                    <a:lstStyle/>
                    <a:p>
                      <a:pPr marL="285750" indent="-285750">
                        <a:buFont typeface="Wingdings" charset="2"/>
                        <a:buChar char="l"/>
                      </a:pPr>
                      <a:r>
                        <a:rPr kumimoji="1" lang="ja-JP" altLang="en-US" sz="1100" dirty="0"/>
                        <a:t>福祉サービスの利用援助（情報提供、相談等）</a:t>
                      </a:r>
                      <a:endParaRPr kumimoji="1" lang="en-US" altLang="ja-JP" sz="1100" dirty="0"/>
                    </a:p>
                    <a:p>
                      <a:pPr marL="285750" indent="-285750">
                        <a:buFont typeface="Wingdings" charset="2"/>
                        <a:buChar char="l"/>
                      </a:pPr>
                      <a:r>
                        <a:rPr kumimoji="1" lang="ja-JP" altLang="en-US" sz="1100" dirty="0"/>
                        <a:t>社会資源を活用するための支援（各種支援施策に関する助言・指導）</a:t>
                      </a:r>
                      <a:endParaRPr kumimoji="1" lang="en-US" altLang="ja-JP" sz="1100" dirty="0"/>
                    </a:p>
                    <a:p>
                      <a:pPr marL="285750" indent="-285750">
                        <a:buFont typeface="Wingdings" charset="2"/>
                        <a:buChar char="l"/>
                      </a:pPr>
                      <a:r>
                        <a:rPr kumimoji="1" lang="ja-JP" altLang="en-US" sz="1100" dirty="0"/>
                        <a:t>社会生活力を高めるための支援</a:t>
                      </a:r>
                      <a:endParaRPr kumimoji="1" lang="en-US" altLang="ja-JP" sz="1100" dirty="0"/>
                    </a:p>
                    <a:p>
                      <a:pPr marL="285750" indent="-285750">
                        <a:buFont typeface="Wingdings" charset="2"/>
                        <a:buChar char="l"/>
                      </a:pPr>
                      <a:r>
                        <a:rPr kumimoji="1" lang="ja-JP" altLang="en-US" sz="1100" dirty="0"/>
                        <a:t>ピアカウンセリング</a:t>
                      </a:r>
                      <a:endParaRPr kumimoji="1" lang="en-US" altLang="ja-JP" sz="1100" dirty="0"/>
                    </a:p>
                    <a:p>
                      <a:pPr marL="285750" indent="-285750">
                        <a:buFont typeface="Wingdings" charset="2"/>
                        <a:buChar char="l"/>
                      </a:pPr>
                      <a:r>
                        <a:rPr kumimoji="1" lang="ja-JP" altLang="en-US" sz="1100" dirty="0"/>
                        <a:t>権利擁護のために必要な援助</a:t>
                      </a:r>
                      <a:endParaRPr kumimoji="1" lang="en-US" altLang="ja-JP" sz="1100" dirty="0"/>
                    </a:p>
                    <a:p>
                      <a:pPr marL="285750" indent="-285750">
                        <a:buFont typeface="Wingdings" charset="2"/>
                        <a:buChar char="l"/>
                      </a:pPr>
                      <a:r>
                        <a:rPr kumimoji="1" lang="ja-JP" altLang="en-US" sz="1100" dirty="0"/>
                        <a:t>専門機関の紹介　　　　　　　　　等</a:t>
                      </a:r>
                    </a:p>
                  </a:txBody>
                  <a:tcPr marT="42203" marB="42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rgbClr val="FF0000"/>
                          </a:solidFill>
                          <a:latin typeface="+mn-ea"/>
                          <a:ea typeface="+mn-ea"/>
                        </a:rPr>
                        <a:t>■全部又は一部を委託</a:t>
                      </a:r>
                      <a:endParaRPr kumimoji="1" lang="en-US" altLang="ja-JP" sz="1300"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rgbClr val="FF0000"/>
                          </a:solidFill>
                          <a:latin typeface="+mn-ea"/>
                          <a:ea typeface="+mn-ea"/>
                        </a:rPr>
                        <a:t>1,570</a:t>
                      </a:r>
                      <a:r>
                        <a:rPr kumimoji="1" lang="ja-JP" altLang="en-US" sz="1300" dirty="0">
                          <a:solidFill>
                            <a:srgbClr val="FF0000"/>
                          </a:solidFill>
                          <a:latin typeface="+mn-ea"/>
                          <a:ea typeface="+mn-ea"/>
                        </a:rPr>
                        <a:t>市町村（</a:t>
                      </a:r>
                      <a:r>
                        <a:rPr kumimoji="1" lang="en-US" altLang="ja-JP" sz="1300" dirty="0">
                          <a:solidFill>
                            <a:srgbClr val="FF0000"/>
                          </a:solidFill>
                          <a:latin typeface="+mn-ea"/>
                          <a:ea typeface="+mn-ea"/>
                        </a:rPr>
                        <a:t>90%</a:t>
                      </a:r>
                      <a:r>
                        <a:rPr kumimoji="1" lang="ja-JP" altLang="en-US" sz="1300" dirty="0">
                          <a:solidFill>
                            <a:srgbClr val="FF0000"/>
                          </a:solidFill>
                          <a:latin typeface="+mn-ea"/>
                          <a:ea typeface="+mn-ea"/>
                        </a:rPr>
                        <a:t>）</a:t>
                      </a:r>
                      <a:endParaRPr kumimoji="1" lang="en-US" altLang="ja-JP" sz="1300"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n-ea"/>
                          <a:ea typeface="+mn-ea"/>
                        </a:rPr>
                        <a:t>■単独市町村で実施</a:t>
                      </a:r>
                      <a:r>
                        <a:rPr kumimoji="1" lang="en-US" altLang="ja-JP" sz="1300" dirty="0">
                          <a:latin typeface="+mn-ea"/>
                          <a:ea typeface="+mn-ea"/>
                        </a:rPr>
                        <a:t>57%</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※H29.4</a:t>
                      </a:r>
                      <a:r>
                        <a:rPr kumimoji="1" lang="ja-JP" altLang="en-US" sz="1300" dirty="0">
                          <a:latin typeface="+mn-ea"/>
                          <a:ea typeface="+mn-ea"/>
                        </a:rPr>
                        <a:t>時点</a:t>
                      </a:r>
                      <a:endParaRPr kumimoji="1" lang="en-US" altLang="ja-JP" sz="1300" dirty="0">
                        <a:latin typeface="+mn-ea"/>
                        <a:ea typeface="+mn-ea"/>
                      </a:endParaRPr>
                    </a:p>
                  </a:txBody>
                  <a:tcPr marT="42203" marB="42203"/>
                </a:tc>
                <a:extLst>
                  <a:ext uri="{0D108BD9-81ED-4DB2-BD59-A6C34878D82A}">
                    <a16:rowId xmlns:a16="http://schemas.microsoft.com/office/drawing/2014/main" val="10002"/>
                  </a:ext>
                </a:extLst>
              </a:tr>
              <a:tr h="1289081">
                <a:tc>
                  <a:txBody>
                    <a:bodyPr/>
                    <a:lstStyle/>
                    <a:p>
                      <a:r>
                        <a:rPr kumimoji="1" lang="ja-JP" altLang="en-US" sz="1200" b="1" dirty="0"/>
                        <a:t>指定特定相談支援事業所</a:t>
                      </a:r>
                      <a:endParaRPr kumimoji="1" lang="en-US" altLang="ja-JP" sz="1200" b="1" dirty="0"/>
                    </a:p>
                    <a:p>
                      <a:r>
                        <a:rPr kumimoji="1" lang="ja-JP" altLang="en-US" sz="1200" b="1" dirty="0"/>
                        <a:t>指定障害児相談支援事業所</a:t>
                      </a:r>
                    </a:p>
                  </a:txBody>
                  <a:tcPr marT="42203" marB="42203"/>
                </a:tc>
                <a:tc>
                  <a:txBody>
                    <a:bodyPr/>
                    <a:lstStyle/>
                    <a:p>
                      <a:r>
                        <a:rPr kumimoji="1" lang="ja-JP" altLang="en-US" sz="1200" dirty="0"/>
                        <a:t>専従の相談支援専門員（業務に支障なければ兼務可）、管理者</a:t>
                      </a:r>
                    </a:p>
                  </a:txBody>
                  <a:tcPr marT="42203" marB="42203"/>
                </a:tc>
                <a:tc>
                  <a:txBody>
                    <a:bodyPr/>
                    <a:lstStyle/>
                    <a:p>
                      <a:pPr marL="171450" indent="-171450">
                        <a:buFont typeface="Wingdings" charset="2"/>
                        <a:buChar char="l"/>
                      </a:pPr>
                      <a:r>
                        <a:rPr kumimoji="1" lang="ja-JP" altLang="en-US" sz="1100" dirty="0"/>
                        <a:t>基本相談支援</a:t>
                      </a:r>
                      <a:endParaRPr kumimoji="1" lang="en-US" altLang="ja-JP" sz="1100" dirty="0"/>
                    </a:p>
                    <a:p>
                      <a:pPr marL="171450" indent="-171450">
                        <a:buFont typeface="Wingdings" charset="2"/>
                        <a:buChar char="l"/>
                      </a:pPr>
                      <a:r>
                        <a:rPr kumimoji="1" lang="ja-JP" altLang="en-US" sz="1100" dirty="0"/>
                        <a:t>計画相談支援等</a:t>
                      </a:r>
                      <a:endParaRPr kumimoji="1" lang="en-US" altLang="ja-JP" sz="1100" dirty="0"/>
                    </a:p>
                    <a:p>
                      <a:r>
                        <a:rPr kumimoji="1" lang="ja-JP" altLang="en-US" sz="1100" dirty="0"/>
                        <a:t>　・サービス利用支援、</a:t>
                      </a:r>
                    </a:p>
                    <a:p>
                      <a:r>
                        <a:rPr kumimoji="1" lang="ja-JP" altLang="en-US" sz="1100" dirty="0"/>
                        <a:t>　・継続サービス利用支援</a:t>
                      </a:r>
                      <a:endParaRPr kumimoji="1" lang="en-US" altLang="ja-JP" sz="1100" dirty="0"/>
                    </a:p>
                    <a:p>
                      <a:r>
                        <a:rPr kumimoji="1" lang="en-US" altLang="ja-JP" sz="1100" dirty="0"/>
                        <a:t>※</a:t>
                      </a:r>
                      <a:r>
                        <a:rPr kumimoji="1" lang="ja-JP" altLang="en-US" sz="1100" dirty="0"/>
                        <a:t>特定事業所加算を受けている場合は</a:t>
                      </a:r>
                      <a:r>
                        <a:rPr kumimoji="1" lang="en-US" altLang="ja-JP" sz="1100" dirty="0"/>
                        <a:t>24</a:t>
                      </a:r>
                      <a:r>
                        <a:rPr kumimoji="1" lang="ja-JP" altLang="en-US" sz="1100" dirty="0"/>
                        <a:t>時間対応及び困難事例にも対応する場合あり</a:t>
                      </a:r>
                    </a:p>
                  </a:txBody>
                  <a:tcPr marT="42203" marB="42203"/>
                </a:tc>
                <a:tc>
                  <a:txBody>
                    <a:bodyPr/>
                    <a:lstStyle/>
                    <a:p>
                      <a:r>
                        <a:rPr kumimoji="1" lang="ja-JP" altLang="en-US" sz="1300" dirty="0"/>
                        <a:t>■ </a:t>
                      </a:r>
                      <a:r>
                        <a:rPr kumimoji="1" lang="en-US" altLang="ja-JP" sz="1300" dirty="0"/>
                        <a:t>5,942</a:t>
                      </a:r>
                      <a:r>
                        <a:rPr kumimoji="1" lang="ja-JP" altLang="en-US" sz="1300" dirty="0"/>
                        <a:t>ヶ所</a:t>
                      </a:r>
                      <a:r>
                        <a:rPr kumimoji="1" lang="en-US" altLang="ja-JP" sz="1300" dirty="0"/>
                        <a:t>(H26.4)</a:t>
                      </a:r>
                    </a:p>
                    <a:p>
                      <a:r>
                        <a:rPr kumimoji="1" lang="ja-JP" altLang="en-US" sz="1300" dirty="0"/>
                        <a:t>　</a:t>
                      </a:r>
                      <a:r>
                        <a:rPr kumimoji="1" lang="en-US" altLang="ja-JP" sz="1300" dirty="0"/>
                        <a:t>  </a:t>
                      </a:r>
                      <a:r>
                        <a:rPr kumimoji="1" lang="en-US" altLang="ja-JP" sz="1300" dirty="0">
                          <a:solidFill>
                            <a:schemeClr val="tx1"/>
                          </a:solidFill>
                        </a:rPr>
                        <a:t>7,927</a:t>
                      </a:r>
                      <a:r>
                        <a:rPr kumimoji="1" lang="ja-JP" altLang="en-US" sz="1300" dirty="0">
                          <a:solidFill>
                            <a:schemeClr val="tx1"/>
                          </a:solidFill>
                        </a:rPr>
                        <a:t>ヶ所</a:t>
                      </a:r>
                      <a:r>
                        <a:rPr kumimoji="1" lang="en-US" altLang="ja-JP" sz="1300" dirty="0">
                          <a:solidFill>
                            <a:schemeClr val="tx1"/>
                          </a:solidFill>
                        </a:rPr>
                        <a:t>(H27.4)15,575</a:t>
                      </a:r>
                      <a:r>
                        <a:rPr kumimoji="1" lang="ja-JP" altLang="en-US" sz="1300" dirty="0">
                          <a:solidFill>
                            <a:schemeClr val="tx1"/>
                          </a:solidFill>
                        </a:rPr>
                        <a:t>人</a:t>
                      </a:r>
                      <a:endParaRPr kumimoji="1" lang="en-US" altLang="ja-JP" sz="1300" dirty="0">
                        <a:solidFill>
                          <a:schemeClr val="tx1"/>
                        </a:solidFill>
                      </a:endParaRPr>
                    </a:p>
                    <a:p>
                      <a:r>
                        <a:rPr kumimoji="1" lang="en-US" altLang="ja-JP" sz="1300" dirty="0">
                          <a:solidFill>
                            <a:srgbClr val="FF0000"/>
                          </a:solidFill>
                        </a:rPr>
                        <a:t>    </a:t>
                      </a:r>
                      <a:r>
                        <a:rPr kumimoji="1" lang="en-US" altLang="ja-JP" sz="1300" dirty="0">
                          <a:solidFill>
                            <a:schemeClr val="tx1"/>
                          </a:solidFill>
                        </a:rPr>
                        <a:t>8,684</a:t>
                      </a:r>
                      <a:r>
                        <a:rPr kumimoji="1" lang="ja-JP" altLang="en-US" sz="1300" dirty="0">
                          <a:solidFill>
                            <a:schemeClr val="tx1"/>
                          </a:solidFill>
                        </a:rPr>
                        <a:t>ヶ所</a:t>
                      </a:r>
                      <a:r>
                        <a:rPr kumimoji="1" lang="en-US" altLang="ja-JP" sz="1300" dirty="0">
                          <a:solidFill>
                            <a:schemeClr val="tx1"/>
                          </a:solidFill>
                        </a:rPr>
                        <a:t>(H28.4)17,579</a:t>
                      </a:r>
                      <a:r>
                        <a:rPr kumimoji="1" lang="ja-JP" altLang="en-US" sz="1300" dirty="0">
                          <a:solidFill>
                            <a:schemeClr val="tx1"/>
                          </a:solidFill>
                        </a:rPr>
                        <a:t>人</a:t>
                      </a:r>
                      <a:endParaRPr kumimoji="1" lang="en-US" altLang="ja-JP" sz="1300" dirty="0">
                        <a:solidFill>
                          <a:schemeClr val="tx1"/>
                        </a:solidFill>
                      </a:endParaRPr>
                    </a:p>
                    <a:p>
                      <a:r>
                        <a:rPr kumimoji="1" lang="ja-JP" altLang="en-US" sz="1300" dirty="0">
                          <a:solidFill>
                            <a:srgbClr val="FF0000"/>
                          </a:solidFill>
                        </a:rPr>
                        <a:t>　  </a:t>
                      </a:r>
                      <a:r>
                        <a:rPr kumimoji="1" lang="en-US" altLang="ja-JP" sz="1300" dirty="0">
                          <a:solidFill>
                            <a:srgbClr val="FF0000"/>
                          </a:solidFill>
                        </a:rPr>
                        <a:t>9,364</a:t>
                      </a:r>
                      <a:r>
                        <a:rPr kumimoji="1" lang="ja-JP" altLang="en-US" sz="1300" dirty="0">
                          <a:solidFill>
                            <a:srgbClr val="FF0000"/>
                          </a:solidFill>
                        </a:rPr>
                        <a:t>ヶ所</a:t>
                      </a:r>
                      <a:r>
                        <a:rPr kumimoji="1" lang="en-US" altLang="ja-JP" sz="1300" dirty="0">
                          <a:solidFill>
                            <a:srgbClr val="FF0000"/>
                          </a:solidFill>
                        </a:rPr>
                        <a:t>(H29.4)19,252</a:t>
                      </a:r>
                      <a:r>
                        <a:rPr kumimoji="1" lang="ja-JP" altLang="en-US" sz="1300" dirty="0">
                          <a:solidFill>
                            <a:srgbClr val="FF0000"/>
                          </a:solidFill>
                        </a:rPr>
                        <a:t>人</a:t>
                      </a:r>
                      <a:endParaRPr kumimoji="1" lang="en-US" altLang="ja-JP" sz="1300" dirty="0">
                        <a:solidFill>
                          <a:srgbClr val="FF0000"/>
                        </a:solidFill>
                      </a:endParaRPr>
                    </a:p>
                    <a:p>
                      <a:r>
                        <a:rPr kumimoji="1" lang="ja-JP" altLang="en-US" sz="1300" dirty="0">
                          <a:solidFill>
                            <a:srgbClr val="FF0000"/>
                          </a:solidFill>
                        </a:rPr>
                        <a:t>　</a:t>
                      </a:r>
                      <a:r>
                        <a:rPr kumimoji="1" lang="en-US" altLang="ja-JP" sz="1300" dirty="0">
                          <a:solidFill>
                            <a:srgbClr val="FF0000"/>
                          </a:solidFill>
                        </a:rPr>
                        <a:t>11,846</a:t>
                      </a:r>
                      <a:r>
                        <a:rPr kumimoji="1" lang="ja-JP" altLang="en-US" sz="1300" dirty="0">
                          <a:solidFill>
                            <a:srgbClr val="FF0000"/>
                          </a:solidFill>
                        </a:rPr>
                        <a:t>ケ所</a:t>
                      </a:r>
                      <a:r>
                        <a:rPr kumimoji="1" lang="en-US" altLang="ja-JP" sz="1300" dirty="0">
                          <a:solidFill>
                            <a:srgbClr val="FF0000"/>
                          </a:solidFill>
                        </a:rPr>
                        <a:t>(R6.3)</a:t>
                      </a:r>
                    </a:p>
                    <a:p>
                      <a:r>
                        <a:rPr kumimoji="1" lang="en-US" altLang="ja-JP" sz="1100" dirty="0">
                          <a:solidFill>
                            <a:srgbClr val="FF0000"/>
                          </a:solidFill>
                        </a:rPr>
                        <a:t>※</a:t>
                      </a:r>
                      <a:r>
                        <a:rPr kumimoji="1" lang="ja-JP" altLang="en-US" sz="1100" dirty="0">
                          <a:solidFill>
                            <a:srgbClr val="FF0000"/>
                          </a:solidFill>
                        </a:rPr>
                        <a:t>障害者相談支援事業受託事業所数　</a:t>
                      </a:r>
                      <a:endParaRPr kumimoji="1" lang="en-US" altLang="ja-JP" sz="1100" dirty="0">
                        <a:solidFill>
                          <a:srgbClr val="FF0000"/>
                        </a:solidFill>
                      </a:endParaRPr>
                    </a:p>
                    <a:p>
                      <a:r>
                        <a:rPr kumimoji="1" lang="en-US" altLang="ja-JP" sz="1100" dirty="0">
                          <a:solidFill>
                            <a:srgbClr val="FF0000"/>
                          </a:solidFill>
                        </a:rPr>
                        <a:t>    2,365</a:t>
                      </a:r>
                      <a:r>
                        <a:rPr kumimoji="1" lang="ja-JP" altLang="en-US" sz="1100" dirty="0">
                          <a:solidFill>
                            <a:srgbClr val="FF0000"/>
                          </a:solidFill>
                        </a:rPr>
                        <a:t>ヶ所</a:t>
                      </a:r>
                      <a:r>
                        <a:rPr kumimoji="1" lang="en-US" altLang="ja-JP" sz="1100" dirty="0">
                          <a:solidFill>
                            <a:srgbClr val="FF0000"/>
                          </a:solidFill>
                        </a:rPr>
                        <a:t>(25%)</a:t>
                      </a:r>
                    </a:p>
                  </a:txBody>
                  <a:tcPr marT="42203" marB="42203"/>
                </a:tc>
                <a:extLst>
                  <a:ext uri="{0D108BD9-81ED-4DB2-BD59-A6C34878D82A}">
                    <a16:rowId xmlns:a16="http://schemas.microsoft.com/office/drawing/2014/main" val="10003"/>
                  </a:ext>
                </a:extLst>
              </a:tr>
              <a:tr h="815926">
                <a:tc>
                  <a:txBody>
                    <a:bodyPr/>
                    <a:lstStyle/>
                    <a:p>
                      <a:r>
                        <a:rPr kumimoji="1" lang="ja-JP" altLang="en-US" sz="1200" b="1" dirty="0"/>
                        <a:t>指定一般相談支援事業所</a:t>
                      </a:r>
                    </a:p>
                  </a:txBody>
                  <a:tcPr marT="42203" marB="42203"/>
                </a:tc>
                <a:tc>
                  <a:txBody>
                    <a:bodyPr/>
                    <a:lstStyle/>
                    <a:p>
                      <a:r>
                        <a:rPr kumimoji="1" lang="ja-JP" altLang="en-US" sz="1200" dirty="0"/>
                        <a:t>専従の指定地域移行支援従事者</a:t>
                      </a:r>
                      <a:r>
                        <a:rPr kumimoji="1" lang="en-US" altLang="ja-JP" sz="1200" dirty="0"/>
                        <a:t>(</a:t>
                      </a:r>
                      <a:r>
                        <a:rPr kumimoji="1" lang="ja-JP" altLang="en-US" sz="1200" dirty="0"/>
                        <a:t>兼務可）、うち１以上は相談支援専門員、管理者</a:t>
                      </a:r>
                    </a:p>
                  </a:txBody>
                  <a:tcPr marT="42203" marB="42203"/>
                </a:tc>
                <a:tc>
                  <a:txBody>
                    <a:bodyPr/>
                    <a:lstStyle/>
                    <a:p>
                      <a:pPr marL="171450" indent="-171450">
                        <a:buFont typeface="Wingdings" charset="2"/>
                        <a:buChar char="l"/>
                      </a:pPr>
                      <a:r>
                        <a:rPr kumimoji="1" lang="ja-JP" altLang="en-US" sz="1100" dirty="0"/>
                        <a:t>基本相談支援</a:t>
                      </a:r>
                      <a:endParaRPr kumimoji="1" lang="en-US" altLang="ja-JP" sz="1100" dirty="0"/>
                    </a:p>
                    <a:p>
                      <a:pPr marL="171450" indent="-171450">
                        <a:buFont typeface="Wingdings" charset="2"/>
                        <a:buChar char="l"/>
                      </a:pPr>
                      <a:r>
                        <a:rPr kumimoji="1" lang="ja-JP" altLang="en-US" sz="1100" dirty="0"/>
                        <a:t>地域相談支援等</a:t>
                      </a:r>
                      <a:endParaRPr kumimoji="1" lang="en-US" altLang="ja-JP" sz="1100" dirty="0"/>
                    </a:p>
                    <a:p>
                      <a:r>
                        <a:rPr kumimoji="1" lang="ja-JP" altLang="en-US" sz="1100" dirty="0"/>
                        <a:t>　・地域移行支援</a:t>
                      </a:r>
                      <a:endParaRPr kumimoji="1" lang="en-US" altLang="ja-JP" sz="1100" dirty="0"/>
                    </a:p>
                    <a:p>
                      <a:r>
                        <a:rPr kumimoji="1" lang="ja-JP" altLang="en-US" sz="1100" dirty="0"/>
                        <a:t>　・地域定着支援　　　　　　等</a:t>
                      </a:r>
                    </a:p>
                  </a:txBody>
                  <a:tcPr marT="42203" marB="42203"/>
                </a:tc>
                <a:tc>
                  <a:txBody>
                    <a:bodyPr/>
                    <a:lstStyle/>
                    <a:p>
                      <a:r>
                        <a:rPr kumimoji="1" lang="ja-JP" altLang="en-US" sz="1300" dirty="0"/>
                        <a:t>■ </a:t>
                      </a:r>
                      <a:r>
                        <a:rPr kumimoji="1" lang="en-US" altLang="ja-JP" sz="1300" dirty="0"/>
                        <a:t>3,299</a:t>
                      </a:r>
                      <a:r>
                        <a:rPr kumimoji="1" lang="ja-JP" altLang="en-US" sz="1300" dirty="0"/>
                        <a:t>ヶ所</a:t>
                      </a:r>
                      <a:r>
                        <a:rPr kumimoji="1" lang="en-US" altLang="ja-JP" sz="1300" dirty="0"/>
                        <a:t>(H27.4)</a:t>
                      </a:r>
                    </a:p>
                    <a:p>
                      <a:r>
                        <a:rPr kumimoji="1" lang="ja-JP" altLang="en-US" sz="1300" baseline="0" dirty="0"/>
                        <a:t>　  </a:t>
                      </a:r>
                      <a:r>
                        <a:rPr kumimoji="1" lang="en-US" altLang="ja-JP" sz="1300" dirty="0"/>
                        <a:t>3,357</a:t>
                      </a:r>
                      <a:r>
                        <a:rPr kumimoji="1" lang="ja-JP" altLang="en-US" sz="1300" dirty="0"/>
                        <a:t>ヶ所</a:t>
                      </a:r>
                      <a:r>
                        <a:rPr kumimoji="1" lang="en-US" altLang="ja-JP" sz="1300" dirty="0"/>
                        <a:t>(H28.4)</a:t>
                      </a:r>
                    </a:p>
                    <a:p>
                      <a:r>
                        <a:rPr kumimoji="1" lang="ja-JP" altLang="en-US" sz="1300" dirty="0"/>
                        <a:t>　</a:t>
                      </a:r>
                      <a:r>
                        <a:rPr kumimoji="1" lang="ja-JP" altLang="en-US" sz="1300" baseline="0" dirty="0"/>
                        <a:t>  </a:t>
                      </a:r>
                      <a:r>
                        <a:rPr kumimoji="1" lang="en-US" altLang="ja-JP" sz="1300" dirty="0">
                          <a:solidFill>
                            <a:srgbClr val="FF0000"/>
                          </a:solidFill>
                        </a:rPr>
                        <a:t>3,420</a:t>
                      </a:r>
                      <a:r>
                        <a:rPr kumimoji="1" lang="ja-JP" altLang="en-US" sz="1300" dirty="0">
                          <a:solidFill>
                            <a:srgbClr val="FF0000"/>
                          </a:solidFill>
                        </a:rPr>
                        <a:t>ヶ所</a:t>
                      </a:r>
                      <a:r>
                        <a:rPr kumimoji="1" lang="en-US" altLang="ja-JP" sz="1300" dirty="0">
                          <a:solidFill>
                            <a:srgbClr val="FF0000"/>
                          </a:solidFill>
                        </a:rPr>
                        <a:t>(H29.4)</a:t>
                      </a:r>
                    </a:p>
                    <a:p>
                      <a:r>
                        <a:rPr kumimoji="1" lang="ja-JP" altLang="en-US" sz="1300" dirty="0">
                          <a:solidFill>
                            <a:srgbClr val="FF0000"/>
                          </a:solidFill>
                        </a:rPr>
                        <a:t>　　</a:t>
                      </a:r>
                      <a:r>
                        <a:rPr kumimoji="1" lang="en-US" altLang="ja-JP" sz="1300" dirty="0">
                          <a:solidFill>
                            <a:srgbClr val="FF0000"/>
                          </a:solidFill>
                        </a:rPr>
                        <a:t>3,861</a:t>
                      </a:r>
                      <a:r>
                        <a:rPr kumimoji="1" lang="ja-JP" altLang="en-US" sz="1300" dirty="0">
                          <a:solidFill>
                            <a:srgbClr val="FF0000"/>
                          </a:solidFill>
                        </a:rPr>
                        <a:t>ヶ所</a:t>
                      </a:r>
                      <a:r>
                        <a:rPr kumimoji="1" lang="en-US" altLang="ja-JP" sz="1300" dirty="0">
                          <a:solidFill>
                            <a:srgbClr val="FF0000"/>
                          </a:solidFill>
                        </a:rPr>
                        <a:t>(R6.3)</a:t>
                      </a:r>
                      <a:endParaRPr kumimoji="1" lang="ja-JP" altLang="en-US" sz="1300" dirty="0">
                        <a:solidFill>
                          <a:srgbClr val="FF0000"/>
                        </a:solidFill>
                      </a:endParaRPr>
                    </a:p>
                  </a:txBody>
                  <a:tcPr marT="42203" marB="42203"/>
                </a:tc>
                <a:extLst>
                  <a:ext uri="{0D108BD9-81ED-4DB2-BD59-A6C34878D82A}">
                    <a16:rowId xmlns:a16="http://schemas.microsoft.com/office/drawing/2014/main" val="10004"/>
                  </a:ext>
                </a:extLst>
              </a:tr>
            </a:tbl>
          </a:graphicData>
        </a:graphic>
      </p:graphicFrame>
      <p:sp>
        <p:nvSpPr>
          <p:cNvPr id="4" name="スライド番号プレースホルダー 3"/>
          <p:cNvSpPr>
            <a:spLocks noGrp="1"/>
          </p:cNvSpPr>
          <p:nvPr>
            <p:ph type="sldNum" sz="quarter" idx="12"/>
          </p:nvPr>
        </p:nvSpPr>
        <p:spPr>
          <a:xfrm>
            <a:off x="6987518" y="6431864"/>
            <a:ext cx="2133600" cy="378640"/>
          </a:xfrm>
        </p:spPr>
        <p:txBody>
          <a:bodyPr/>
          <a:lstStyle/>
          <a:p>
            <a:fld id="{6B99C91A-B1C9-47E0-8606-EA7E0479B804}" type="slidenum">
              <a:rPr lang="ja-JP" altLang="en-US" smtClean="0">
                <a:solidFill>
                  <a:schemeClr val="tx1"/>
                </a:solidFill>
              </a:rPr>
              <a:pPr/>
              <a:t>22</a:t>
            </a:fld>
            <a:endParaRPr lang="ja-JP" altLang="en-US" dirty="0">
              <a:solidFill>
                <a:schemeClr val="tx1"/>
              </a:solidFill>
            </a:endParaRPr>
          </a:p>
        </p:txBody>
      </p:sp>
      <p:sp>
        <p:nvSpPr>
          <p:cNvPr id="5" name="Text Box 15">
            <a:extLst>
              <a:ext uri="{FF2B5EF4-FFF2-40B4-BE49-F238E27FC236}">
                <a16:creationId xmlns:a16="http://schemas.microsoft.com/office/drawing/2014/main" id="{3C4CA738-14D7-4C2A-93D5-E698F14BDD14}"/>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令和元年度主任相談支援専門員養成研修に追記</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782627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08920"/>
            <a:ext cx="8229600" cy="1291580"/>
          </a:xfrm>
          <a:ln>
            <a:solidFill>
              <a:schemeClr val="tx1"/>
            </a:solidFill>
          </a:ln>
        </p:spPr>
        <p:txBody>
          <a:bodyPr/>
          <a:lstStyle/>
          <a:p>
            <a:pPr algn="r" eaLnBrk="1" hangingPunct="1"/>
            <a:r>
              <a:rPr lang="ja-JP" altLang="en-US" sz="3600" dirty="0">
                <a:solidFill>
                  <a:schemeClr val="tx1"/>
                </a:solidFill>
                <a:latin typeface="+mj-ea"/>
              </a:rPr>
              <a:t>基幹相談支援センターの役割と</a:t>
            </a:r>
            <a:br>
              <a:rPr lang="en-US" altLang="ja-JP" sz="3600" dirty="0">
                <a:solidFill>
                  <a:schemeClr val="tx1"/>
                </a:solidFill>
                <a:latin typeface="+mj-ea"/>
              </a:rPr>
            </a:br>
            <a:r>
              <a:rPr lang="ja-JP" altLang="en-US" sz="3600" dirty="0">
                <a:solidFill>
                  <a:schemeClr val="tx1"/>
                </a:solidFill>
                <a:latin typeface="+mj-ea"/>
              </a:rPr>
              <a:t>主任相談支援専門員</a:t>
            </a:r>
          </a:p>
        </p:txBody>
      </p:sp>
      <p:sp>
        <p:nvSpPr>
          <p:cNvPr id="2" name="スライド番号プレースホルダー 1"/>
          <p:cNvSpPr>
            <a:spLocks noGrp="1"/>
          </p:cNvSpPr>
          <p:nvPr>
            <p:ph type="sldNum" sz="quarter" idx="12"/>
          </p:nvPr>
        </p:nvSpPr>
        <p:spPr>
          <a:xfrm>
            <a:off x="6977838" y="6525345"/>
            <a:ext cx="2133600" cy="476250"/>
          </a:xfrm>
        </p:spPr>
        <p:txBody>
          <a:bodyPr/>
          <a:lstStyle/>
          <a:p>
            <a:pPr>
              <a:defRPr/>
            </a:pPr>
            <a:fld id="{804D6B79-3AEB-42FE-A736-A41F7AEA0445}" type="slidenum">
              <a:rPr lang="en-US" altLang="ja-JP" smtClean="0"/>
              <a:pPr>
                <a:defRPr/>
              </a:pPr>
              <a:t>23</a:t>
            </a:fld>
            <a:endParaRPr lang="en-US" altLang="ja-JP" dirty="0"/>
          </a:p>
        </p:txBody>
      </p:sp>
      <p:sp>
        <p:nvSpPr>
          <p:cNvPr id="6" name="Rectangle 4">
            <a:extLst>
              <a:ext uri="{FF2B5EF4-FFF2-40B4-BE49-F238E27FC236}">
                <a16:creationId xmlns:a16="http://schemas.microsoft.com/office/drawing/2014/main" id="{DBD97B5B-973D-4DA3-8457-BBACDD1D9B58}"/>
              </a:ext>
            </a:extLst>
          </p:cNvPr>
          <p:cNvSpPr txBox="1">
            <a:spLocks noChangeArrowheads="1"/>
          </p:cNvSpPr>
          <p:nvPr/>
        </p:nvSpPr>
        <p:spPr bwMode="auto">
          <a:xfrm>
            <a:off x="482352" y="4152900"/>
            <a:ext cx="8229600" cy="1291580"/>
          </a:xfrm>
          <a:prstGeom prst="rect">
            <a:avLst/>
          </a:prstGeom>
          <a:noFill/>
          <a:ln>
            <a:no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r" eaLnBrk="1" hangingPunct="1"/>
            <a:r>
              <a:rPr lang="ja-JP" altLang="en-US" sz="3600" kern="0" dirty="0">
                <a:solidFill>
                  <a:schemeClr val="tx1"/>
                </a:solidFill>
                <a:latin typeface="+mj-ea"/>
              </a:rPr>
              <a:t>協議会を活用した実践（参考）</a:t>
            </a:r>
          </a:p>
        </p:txBody>
      </p:sp>
    </p:spTree>
    <p:extLst>
      <p:ext uri="{BB962C8B-B14F-4D97-AF65-F5344CB8AC3E}">
        <p14:creationId xmlns:p14="http://schemas.microsoft.com/office/powerpoint/2010/main" val="3587126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200" dirty="0">
                <a:solidFill>
                  <a:schemeClr val="tx1"/>
                </a:solidFill>
                <a:latin typeface="+mj-ea"/>
              </a:rPr>
              <a:t>協議会を活用した相談支援体制構築</a:t>
            </a:r>
          </a:p>
        </p:txBody>
      </p:sp>
      <p:sp>
        <p:nvSpPr>
          <p:cNvPr id="3" name="コンテンツ プレースホルダー 2"/>
          <p:cNvSpPr>
            <a:spLocks noGrp="1"/>
          </p:cNvSpPr>
          <p:nvPr>
            <p:ph idx="1"/>
          </p:nvPr>
        </p:nvSpPr>
        <p:spPr/>
        <p:txBody>
          <a:bodyPr/>
          <a:lstStyle/>
          <a:p>
            <a:r>
              <a:rPr kumimoji="1" lang="ja-JP" altLang="en-US" dirty="0"/>
              <a:t>協議会において、通年テーマを設定</a:t>
            </a:r>
            <a:endParaRPr kumimoji="1" lang="en-US" altLang="ja-JP" dirty="0"/>
          </a:p>
          <a:p>
            <a:r>
              <a:rPr lang="ja-JP" altLang="en-US" dirty="0"/>
              <a:t>協議会委員や部会を中心に、アンケート実施</a:t>
            </a:r>
            <a:endParaRPr lang="en-US" altLang="ja-JP" dirty="0"/>
          </a:p>
          <a:p>
            <a:r>
              <a:rPr lang="ja-JP" altLang="en-US" dirty="0"/>
              <a:t>集計したデータを分析</a:t>
            </a:r>
            <a:endParaRPr lang="en-US" altLang="ja-JP" dirty="0"/>
          </a:p>
          <a:p>
            <a:r>
              <a:rPr lang="ja-JP" altLang="en-US" dirty="0"/>
              <a:t>必要な相談支援体制をデザイン</a:t>
            </a:r>
            <a:endParaRPr lang="en-US" altLang="ja-JP" dirty="0"/>
          </a:p>
          <a:p>
            <a:r>
              <a:rPr lang="ja-JP" altLang="en-US" dirty="0"/>
              <a:t>相談支援体制の強化と、地区担当制</a:t>
            </a:r>
            <a:endParaRPr lang="en-US" altLang="ja-JP" dirty="0"/>
          </a:p>
          <a:p>
            <a:r>
              <a:rPr lang="ja-JP" altLang="en-US" dirty="0"/>
              <a:t>市民センターや包括支援センター、障害種別や年代を問わない相談窓口と他機関連携ネットワークの構築へ向けた一歩</a:t>
            </a:r>
            <a:endParaRPr lang="en-US" altLang="ja-JP"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525345"/>
            <a:ext cx="2133600" cy="476250"/>
          </a:xfrm>
        </p:spPr>
        <p:txBody>
          <a:bodyPr/>
          <a:lstStyle/>
          <a:p>
            <a:pPr>
              <a:defRPr/>
            </a:pPr>
            <a:fld id="{804D6B79-3AEB-42FE-A736-A41F7AEA0445}" type="slidenum">
              <a:rPr lang="en-US" altLang="ja-JP" smtClean="0"/>
              <a:pPr>
                <a:defRPr/>
              </a:pPr>
              <a:t>24</a:t>
            </a:fld>
            <a:endParaRPr lang="en-US" altLang="ja-JP" dirty="0"/>
          </a:p>
        </p:txBody>
      </p:sp>
    </p:spTree>
    <p:extLst>
      <p:ext uri="{BB962C8B-B14F-4D97-AF65-F5344CB8AC3E}">
        <p14:creationId xmlns:p14="http://schemas.microsoft.com/office/powerpoint/2010/main" val="3392624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0A6A47-05C3-4015-8F64-5FE55AE9EE25}"/>
              </a:ext>
            </a:extLst>
          </p:cNvPr>
          <p:cNvSpPr>
            <a:spLocks noGrp="1"/>
          </p:cNvSpPr>
          <p:nvPr>
            <p:ph type="title"/>
          </p:nvPr>
        </p:nvSpPr>
        <p:spPr/>
        <p:txBody>
          <a:bodyPr/>
          <a:lstStyle/>
          <a:p>
            <a:r>
              <a:rPr kumimoji="1" lang="ja-JP" altLang="en-US" dirty="0"/>
              <a:t>協議会の活用</a:t>
            </a:r>
          </a:p>
        </p:txBody>
      </p:sp>
      <p:graphicFrame>
        <p:nvGraphicFramePr>
          <p:cNvPr id="5" name="コンテンツ プレースホルダー 4">
            <a:extLst>
              <a:ext uri="{FF2B5EF4-FFF2-40B4-BE49-F238E27FC236}">
                <a16:creationId xmlns:a16="http://schemas.microsoft.com/office/drawing/2014/main" id="{0D3FF48E-EB83-47C9-B425-A151C4ED13B0}"/>
              </a:ext>
            </a:extLst>
          </p:cNvPr>
          <p:cNvGraphicFramePr>
            <a:graphicFrameLocks noGrp="1"/>
          </p:cNvGraphicFramePr>
          <p:nvPr>
            <p:ph idx="1"/>
          </p:nvPr>
        </p:nvGraphicFramePr>
        <p:xfrm>
          <a:off x="457200" y="1340768"/>
          <a:ext cx="8363272" cy="4824537"/>
        </p:xfrm>
        <a:graphic>
          <a:graphicData uri="http://schemas.openxmlformats.org/drawingml/2006/table">
            <a:tbl>
              <a:tblPr>
                <a:tableStyleId>{5C22544A-7EE6-4342-B048-85BDC9FD1C3A}</a:tableStyleId>
              </a:tblPr>
              <a:tblGrid>
                <a:gridCol w="746874">
                  <a:extLst>
                    <a:ext uri="{9D8B030D-6E8A-4147-A177-3AD203B41FA5}">
                      <a16:colId xmlns:a16="http://schemas.microsoft.com/office/drawing/2014/main" val="3381650819"/>
                    </a:ext>
                  </a:extLst>
                </a:gridCol>
                <a:gridCol w="1541148">
                  <a:extLst>
                    <a:ext uri="{9D8B030D-6E8A-4147-A177-3AD203B41FA5}">
                      <a16:colId xmlns:a16="http://schemas.microsoft.com/office/drawing/2014/main" val="1477217081"/>
                    </a:ext>
                  </a:extLst>
                </a:gridCol>
                <a:gridCol w="3149303">
                  <a:extLst>
                    <a:ext uri="{9D8B030D-6E8A-4147-A177-3AD203B41FA5}">
                      <a16:colId xmlns:a16="http://schemas.microsoft.com/office/drawing/2014/main" val="2861581398"/>
                    </a:ext>
                  </a:extLst>
                </a:gridCol>
                <a:gridCol w="2925947">
                  <a:extLst>
                    <a:ext uri="{9D8B030D-6E8A-4147-A177-3AD203B41FA5}">
                      <a16:colId xmlns:a16="http://schemas.microsoft.com/office/drawing/2014/main" val="4065872744"/>
                    </a:ext>
                  </a:extLst>
                </a:gridCol>
              </a:tblGrid>
              <a:tr h="369711">
                <a:tc>
                  <a:txBody>
                    <a:bodyPr/>
                    <a:lstStyle/>
                    <a:p>
                      <a:pPr algn="ctr" fontAlgn="ctr"/>
                      <a:r>
                        <a:rPr lang="ja-JP" altLang="en-US" sz="1200" u="none" strike="noStrike">
                          <a:effectLst/>
                        </a:rPr>
                        <a:t>実施年度</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a:effectLst/>
                        </a:rPr>
                        <a:t>テーマ</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dirty="0">
                          <a:effectLst/>
                        </a:rPr>
                        <a:t>内容</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a:effectLst/>
                        </a:rPr>
                        <a:t>効果</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8400729"/>
                  </a:ext>
                </a:extLst>
              </a:tr>
              <a:tr h="1099610">
                <a:tc>
                  <a:txBody>
                    <a:bodyPr/>
                    <a:lstStyle/>
                    <a:p>
                      <a:pPr algn="ctr" fontAlgn="ctr"/>
                      <a:r>
                        <a:rPr lang="en-US" altLang="ja-JP" sz="1200" u="none" strike="noStrike" dirty="0">
                          <a:effectLst/>
                        </a:rPr>
                        <a:t>26</a:t>
                      </a:r>
                      <a:r>
                        <a:rPr lang="ja-JP" altLang="en-US" sz="1200" u="none" strike="noStrike" dirty="0">
                          <a:effectLst/>
                        </a:rPr>
                        <a:t>年度</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err="1">
                          <a:effectLst/>
                        </a:rPr>
                        <a:t>障がいを</a:t>
                      </a:r>
                      <a:r>
                        <a:rPr lang="ja-JP" altLang="en-US" sz="1200" u="none" strike="noStrike" dirty="0">
                          <a:effectLst/>
                        </a:rPr>
                        <a:t>理由とする差</a:t>
                      </a:r>
                      <a:endParaRPr lang="en-US" altLang="ja-JP" sz="1200" u="none" strike="noStrike" dirty="0">
                        <a:effectLst/>
                      </a:endParaRPr>
                    </a:p>
                    <a:p>
                      <a:pPr algn="l" fontAlgn="ctr"/>
                      <a:r>
                        <a:rPr lang="ja-JP" altLang="en-US" sz="1200" u="none" strike="noStrike" dirty="0">
                          <a:effectLst/>
                        </a:rPr>
                        <a:t>別に関する意見集約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　</a:t>
                      </a:r>
                      <a:r>
                        <a:rPr lang="ja-JP" altLang="en-US" sz="1200" u="none" strike="noStrike" dirty="0" err="1">
                          <a:effectLst/>
                        </a:rPr>
                        <a:t>障がい</a:t>
                      </a:r>
                      <a:r>
                        <a:rPr lang="ja-JP" altLang="en-US" sz="1200" u="none" strike="noStrike" dirty="0">
                          <a:effectLst/>
                        </a:rPr>
                        <a:t>者差別解消法の施行に先がけて、「障がいを理由とする差別」や「必要な合理的配慮」に関するアンケートを実施した。</a:t>
                      </a:r>
                      <a:br>
                        <a:rPr lang="ja-JP" altLang="en-US" sz="1200" u="none" strike="noStrike" dirty="0">
                          <a:effectLst/>
                        </a:rPr>
                      </a:br>
                      <a:r>
                        <a:rPr lang="ja-JP" altLang="en-US" sz="1200" u="none" strike="noStrike" dirty="0">
                          <a:effectLst/>
                        </a:rPr>
                        <a:t>　その結果を意見集約としてまとめ、ホームページに公開した。</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〇</a:t>
                      </a:r>
                      <a:r>
                        <a:rPr lang="ja-JP" altLang="en-US" sz="1200" u="none" strike="noStrike" dirty="0" err="1">
                          <a:effectLst/>
                        </a:rPr>
                        <a:t>障がいを</a:t>
                      </a:r>
                      <a:r>
                        <a:rPr lang="ja-JP" altLang="en-US" sz="1200" u="none" strike="noStrike" dirty="0">
                          <a:effectLst/>
                        </a:rPr>
                        <a:t>理由とする差別の解消に向けた</a:t>
                      </a:r>
                      <a:br>
                        <a:rPr lang="ja-JP" altLang="en-US" sz="1200" u="none" strike="noStrike" dirty="0">
                          <a:effectLst/>
                        </a:rPr>
                      </a:br>
                      <a:r>
                        <a:rPr lang="ja-JP" altLang="en-US" sz="1200" u="none" strike="noStrike" dirty="0">
                          <a:effectLst/>
                        </a:rPr>
                        <a:t>  普及・啓発</a:t>
                      </a:r>
                      <a:br>
                        <a:rPr lang="ja-JP" altLang="en-US" sz="1200" u="none" strike="noStrike" dirty="0">
                          <a:effectLst/>
                        </a:rPr>
                      </a:br>
                      <a:r>
                        <a:rPr lang="ja-JP" altLang="en-US" sz="1200" u="none" strike="noStrike" dirty="0">
                          <a:effectLst/>
                        </a:rPr>
                        <a:t>〇「職員サポートブック」の作成等、その後</a:t>
                      </a:r>
                      <a:endParaRPr lang="en-US" altLang="ja-JP" sz="1200" u="none" strike="noStrike" dirty="0">
                        <a:effectLst/>
                      </a:endParaRPr>
                    </a:p>
                    <a:p>
                      <a:pPr algn="l" fontAlgn="ctr"/>
                      <a:r>
                        <a:rPr lang="ja-JP" altLang="en-US" sz="1200" u="none" strike="noStrike" dirty="0">
                          <a:effectLst/>
                        </a:rPr>
                        <a:t>　　の 施策への反映</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4025079"/>
                  </a:ext>
                </a:extLst>
              </a:tr>
              <a:tr h="1155996">
                <a:tc>
                  <a:txBody>
                    <a:bodyPr/>
                    <a:lstStyle/>
                    <a:p>
                      <a:pPr algn="ctr" fontAlgn="ctr"/>
                      <a:r>
                        <a:rPr lang="en-US" altLang="ja-JP" sz="1200" u="none" strike="noStrike" dirty="0">
                          <a:effectLst/>
                        </a:rPr>
                        <a:t>27</a:t>
                      </a:r>
                      <a:r>
                        <a:rPr lang="ja-JP" altLang="en-US" sz="1200" u="none" strike="noStrike" dirty="0">
                          <a:effectLst/>
                        </a:rPr>
                        <a:t>年度</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a:effectLst/>
                        </a:rPr>
                        <a:t>障がいを理由とする差別の解消に向け</a:t>
                      </a:r>
                      <a:r>
                        <a:rPr lang="en-US" altLang="ja-JP" sz="1200" u="none" strike="noStrike">
                          <a:effectLst/>
                        </a:rPr>
                        <a:t>『</a:t>
                      </a:r>
                      <a:r>
                        <a:rPr lang="ja-JP" altLang="en-US" sz="1200" u="none" strike="noStrike">
                          <a:effectLst/>
                        </a:rPr>
                        <a:t>福祉・医療・教育</a:t>
                      </a:r>
                      <a:r>
                        <a:rPr lang="en-US" altLang="ja-JP" sz="1200" u="none" strike="noStrike">
                          <a:effectLst/>
                        </a:rPr>
                        <a:t>』</a:t>
                      </a:r>
                      <a:r>
                        <a:rPr lang="ja-JP" altLang="en-US" sz="1200" u="none" strike="noStrike">
                          <a:effectLst/>
                        </a:rPr>
                        <a:t>において必要とされる配慮・対応等に関する意見集約</a:t>
                      </a:r>
                      <a:endParaRPr lang="ja-JP" altLang="en-US" sz="1200" b="0"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　前年度の取組を踏まえ、「福祉・医療・教育現場における合理的配慮」に関するアンケートを実施した。</a:t>
                      </a:r>
                      <a:br>
                        <a:rPr lang="ja-JP" altLang="en-US" sz="1200" u="none" strike="noStrike" dirty="0">
                          <a:effectLst/>
                        </a:rPr>
                      </a:br>
                      <a:r>
                        <a:rPr lang="ja-JP" altLang="en-US" sz="1200" u="none" strike="noStrike" dirty="0">
                          <a:effectLst/>
                        </a:rPr>
                        <a:t>　その結果を意見集約としてまとめ、ホームページに公開した。</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〇</a:t>
                      </a:r>
                      <a:r>
                        <a:rPr lang="ja-JP" altLang="en-US" sz="1200" u="none" strike="noStrike" dirty="0" err="1">
                          <a:effectLst/>
                        </a:rPr>
                        <a:t>障がいを</a:t>
                      </a:r>
                      <a:r>
                        <a:rPr lang="ja-JP" altLang="en-US" sz="1200" u="none" strike="noStrike" dirty="0">
                          <a:effectLst/>
                        </a:rPr>
                        <a:t>理由とする差別の解消に向けた</a:t>
                      </a:r>
                      <a:br>
                        <a:rPr lang="ja-JP" altLang="en-US" sz="1200" u="none" strike="noStrike" dirty="0">
                          <a:effectLst/>
                        </a:rPr>
                      </a:br>
                      <a:r>
                        <a:rPr lang="ja-JP" altLang="en-US" sz="1200" u="none" strike="noStrike" dirty="0">
                          <a:effectLst/>
                        </a:rPr>
                        <a:t>  普及・啓発</a:t>
                      </a:r>
                      <a:br>
                        <a:rPr lang="ja-JP" altLang="en-US" sz="1200" u="none" strike="noStrike" dirty="0">
                          <a:effectLst/>
                        </a:rPr>
                      </a:br>
                      <a:r>
                        <a:rPr lang="ja-JP" altLang="en-US" sz="1200" u="none" strike="noStrike" dirty="0">
                          <a:effectLst/>
                        </a:rPr>
                        <a:t>〇「職員対応要領」の作成、差別解消支援</a:t>
                      </a:r>
                      <a:endParaRPr lang="en-US" altLang="ja-JP" sz="1200" u="none" strike="noStrike" dirty="0">
                        <a:effectLst/>
                      </a:endParaRPr>
                    </a:p>
                    <a:p>
                      <a:pPr algn="l" fontAlgn="ctr"/>
                      <a:r>
                        <a:rPr lang="ja-JP" altLang="en-US" sz="1200" u="none" strike="noStrike" dirty="0">
                          <a:effectLst/>
                        </a:rPr>
                        <a:t>　　地域協議会の設置等、その後の施策へ</a:t>
                      </a:r>
                      <a:endParaRPr lang="en-US" altLang="ja-JP" sz="1200" u="none" strike="noStrike" dirty="0">
                        <a:effectLst/>
                      </a:endParaRPr>
                    </a:p>
                    <a:p>
                      <a:pPr algn="l" fontAlgn="ctr"/>
                      <a:r>
                        <a:rPr lang="ja-JP" altLang="en-US" sz="1200" u="none" strike="noStrike" dirty="0">
                          <a:effectLst/>
                        </a:rPr>
                        <a:t>　　の反映</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6761383"/>
                  </a:ext>
                </a:extLst>
              </a:tr>
              <a:tr h="1099610">
                <a:tc>
                  <a:txBody>
                    <a:bodyPr/>
                    <a:lstStyle/>
                    <a:p>
                      <a:pPr algn="ctr" fontAlgn="ctr"/>
                      <a:r>
                        <a:rPr lang="en-US" altLang="ja-JP" sz="1200" u="none" strike="noStrike" dirty="0">
                          <a:effectLst/>
                        </a:rPr>
                        <a:t>28</a:t>
                      </a:r>
                      <a:r>
                        <a:rPr lang="ja-JP" altLang="en-US" sz="1200" u="none" strike="noStrike" dirty="0">
                          <a:effectLst/>
                        </a:rPr>
                        <a:t>年度</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err="1">
                          <a:effectLst/>
                        </a:rPr>
                        <a:t>障がい</a:t>
                      </a:r>
                      <a:r>
                        <a:rPr lang="ja-JP" altLang="en-US" sz="1200" u="none" strike="noStrike" dirty="0">
                          <a:effectLst/>
                        </a:rPr>
                        <a:t>者相談支援体制について</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　地域包括ケアシステムの推進に向けて、</a:t>
                      </a:r>
                      <a:r>
                        <a:rPr lang="ja-JP" altLang="en-US" sz="1200" u="none" strike="noStrike" dirty="0" err="1">
                          <a:effectLst/>
                        </a:rPr>
                        <a:t>障がい</a:t>
                      </a:r>
                      <a:r>
                        <a:rPr lang="ja-JP" altLang="en-US" sz="1200" u="none" strike="noStrike" dirty="0">
                          <a:effectLst/>
                        </a:rPr>
                        <a:t>者相談支援体制についてのアンケートを実施し、「いつでも、だれでも、相談したいときに相談できる体制」「安心・信頼して相談できる体制」を重要な視点としてまとめた。</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〇相談支援体制の見直しに向けた、具体的</a:t>
                      </a:r>
                      <a:endParaRPr lang="en-US" altLang="ja-JP" sz="1200" u="none" strike="noStrike" dirty="0">
                        <a:effectLst/>
                      </a:endParaRPr>
                    </a:p>
                    <a:p>
                      <a:pPr algn="l" fontAlgn="ctr"/>
                      <a:r>
                        <a:rPr lang="ja-JP" altLang="en-US" sz="1200" u="none" strike="noStrike" dirty="0">
                          <a:effectLst/>
                        </a:rPr>
                        <a:t>　　な指針の提示につながった。</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9762429"/>
                  </a:ext>
                </a:extLst>
              </a:tr>
              <a:tr h="1099610">
                <a:tc>
                  <a:txBody>
                    <a:bodyPr/>
                    <a:lstStyle/>
                    <a:p>
                      <a:pPr algn="ctr" fontAlgn="ctr"/>
                      <a:r>
                        <a:rPr lang="en-US" altLang="ja-JP" sz="1200" u="none" strike="noStrike" dirty="0">
                          <a:effectLst/>
                        </a:rPr>
                        <a:t>29</a:t>
                      </a:r>
                      <a:r>
                        <a:rPr lang="ja-JP" altLang="en-US" sz="1200" u="none" strike="noStrike" dirty="0">
                          <a:effectLst/>
                        </a:rPr>
                        <a:t>年度</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a:effectLst/>
                        </a:rPr>
                        <a:t>本人の意思決定を尊重した支援について</a:t>
                      </a:r>
                      <a:endParaRPr lang="ja-JP" altLang="en-US" sz="1200" b="0"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a:effectLst/>
                        </a:rPr>
                        <a:t>　本人の意思決定を尊重した支援を推し進めるため、アンケート調査を実施した。</a:t>
                      </a:r>
                      <a:br>
                        <a:rPr lang="ja-JP" altLang="en-US" sz="1200" u="none" strike="noStrike">
                          <a:effectLst/>
                        </a:rPr>
                      </a:br>
                      <a:r>
                        <a:rPr lang="ja-JP" altLang="en-US" sz="1200" u="none" strike="noStrike">
                          <a:effectLst/>
                        </a:rPr>
                        <a:t>　今後、実践事例のヒアリングを経て、取組集としてまとめていく（平成</a:t>
                      </a:r>
                      <a:r>
                        <a:rPr lang="en-US" altLang="ja-JP" sz="1200" u="none" strike="noStrike">
                          <a:effectLst/>
                        </a:rPr>
                        <a:t>30</a:t>
                      </a:r>
                      <a:r>
                        <a:rPr lang="ja-JP" altLang="en-US" sz="1200" u="none" strike="noStrike">
                          <a:effectLst/>
                        </a:rPr>
                        <a:t>年度においても継続中）。</a:t>
                      </a:r>
                      <a:endParaRPr lang="ja-JP" altLang="en-US" sz="1200" b="0"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u="none" strike="noStrike" dirty="0">
                          <a:effectLst/>
                        </a:rPr>
                        <a:t>〇意思決定支援ガイドラインの普及と理解</a:t>
                      </a:r>
                      <a:endParaRPr lang="en-US" altLang="ja-JP" sz="1200" u="none" strike="noStrike" dirty="0">
                        <a:effectLst/>
                      </a:endParaRPr>
                    </a:p>
                    <a:p>
                      <a:pPr algn="l" fontAlgn="ctr"/>
                      <a:r>
                        <a:rPr lang="ja-JP" altLang="en-US" sz="1200" u="none" strike="noStrike" dirty="0">
                          <a:effectLst/>
                        </a:rPr>
                        <a:t>　　が深まった。</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67189989"/>
                  </a:ext>
                </a:extLst>
              </a:tr>
            </a:tbl>
          </a:graphicData>
        </a:graphic>
      </p:graphicFrame>
      <p:sp>
        <p:nvSpPr>
          <p:cNvPr id="4" name="スライド番号プレースホルダー 3">
            <a:extLst>
              <a:ext uri="{FF2B5EF4-FFF2-40B4-BE49-F238E27FC236}">
                <a16:creationId xmlns:a16="http://schemas.microsoft.com/office/drawing/2014/main" id="{6A713B50-9A5F-4071-8F48-954C7F44DDEF}"/>
              </a:ext>
            </a:extLst>
          </p:cNvPr>
          <p:cNvSpPr>
            <a:spLocks noGrp="1"/>
          </p:cNvSpPr>
          <p:nvPr>
            <p:ph type="sldNum" sz="quarter" idx="12"/>
          </p:nvPr>
        </p:nvSpPr>
        <p:spPr>
          <a:xfrm>
            <a:off x="6948264" y="6525345"/>
            <a:ext cx="2133600" cy="476250"/>
          </a:xfrm>
        </p:spPr>
        <p:txBody>
          <a:bodyPr/>
          <a:lstStyle/>
          <a:p>
            <a:pPr>
              <a:defRPr/>
            </a:pPr>
            <a:fld id="{804D6B79-3AEB-42FE-A736-A41F7AEA0445}" type="slidenum">
              <a:rPr lang="en-US" altLang="ja-JP" smtClean="0"/>
              <a:pPr>
                <a:defRPr/>
              </a:pPr>
              <a:t>25</a:t>
            </a:fld>
            <a:endParaRPr lang="en-US" altLang="ja-JP" dirty="0"/>
          </a:p>
        </p:txBody>
      </p:sp>
      <p:sp>
        <p:nvSpPr>
          <p:cNvPr id="6" name="Text Box 15">
            <a:extLst>
              <a:ext uri="{FF2B5EF4-FFF2-40B4-BE49-F238E27FC236}">
                <a16:creationId xmlns:a16="http://schemas.microsoft.com/office/drawing/2014/main" id="{CCF7B5CF-0AB0-4FB3-8DF2-8EC17FA93E92}"/>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555365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179512" y="892266"/>
          <a:ext cx="8784976" cy="4777914"/>
        </p:xfrm>
        <a:graphic>
          <a:graphicData uri="http://schemas.openxmlformats.org/drawingml/2006/table">
            <a:tbl>
              <a:tblPr firstRow="1" bandRow="1">
                <a:tableStyleId>{5940675A-B579-460E-94D1-54222C63F5DA}</a:tableStyleId>
              </a:tblPr>
              <a:tblGrid>
                <a:gridCol w="1537370">
                  <a:extLst>
                    <a:ext uri="{9D8B030D-6E8A-4147-A177-3AD203B41FA5}">
                      <a16:colId xmlns:a16="http://schemas.microsoft.com/office/drawing/2014/main" val="20000"/>
                    </a:ext>
                  </a:extLst>
                </a:gridCol>
                <a:gridCol w="3953239">
                  <a:extLst>
                    <a:ext uri="{9D8B030D-6E8A-4147-A177-3AD203B41FA5}">
                      <a16:colId xmlns:a16="http://schemas.microsoft.com/office/drawing/2014/main" val="20001"/>
                    </a:ext>
                  </a:extLst>
                </a:gridCol>
                <a:gridCol w="3294367">
                  <a:extLst>
                    <a:ext uri="{9D8B030D-6E8A-4147-A177-3AD203B41FA5}">
                      <a16:colId xmlns:a16="http://schemas.microsoft.com/office/drawing/2014/main" val="20002"/>
                    </a:ext>
                  </a:extLst>
                </a:gridCol>
              </a:tblGrid>
              <a:tr h="334471">
                <a:tc>
                  <a:txBody>
                    <a:bodyPr/>
                    <a:lstStyle/>
                    <a:p>
                      <a:pPr algn="ctr"/>
                      <a:r>
                        <a:rPr kumimoji="1" lang="ja-JP" altLang="en-US" sz="1200" dirty="0"/>
                        <a:t>カテゴリー</a:t>
                      </a:r>
                    </a:p>
                  </a:txBody>
                  <a:tcPr marL="91439" marR="91439">
                    <a:noFill/>
                  </a:tcPr>
                </a:tc>
                <a:tc>
                  <a:txBody>
                    <a:bodyPr/>
                    <a:lstStyle/>
                    <a:p>
                      <a:pPr algn="ctr"/>
                      <a:r>
                        <a:rPr kumimoji="1" lang="ja-JP" altLang="en-US" sz="1200" dirty="0"/>
                        <a:t>課題・ニーズ</a:t>
                      </a:r>
                    </a:p>
                  </a:txBody>
                  <a:tcPr marL="91439" marR="91439">
                    <a:noFill/>
                  </a:tcPr>
                </a:tc>
                <a:tc>
                  <a:txBody>
                    <a:bodyPr/>
                    <a:lstStyle/>
                    <a:p>
                      <a:pPr algn="ctr"/>
                      <a:r>
                        <a:rPr kumimoji="1" lang="ja-JP" altLang="en-US" sz="1200" dirty="0"/>
                        <a:t>これまで実施した主な取組</a:t>
                      </a:r>
                    </a:p>
                  </a:txBody>
                  <a:tcPr marL="91439" marR="91439">
                    <a:noFill/>
                  </a:tcPr>
                </a:tc>
                <a:extLst>
                  <a:ext uri="{0D108BD9-81ED-4DB2-BD59-A6C34878D82A}">
                    <a16:rowId xmlns:a16="http://schemas.microsoft.com/office/drawing/2014/main" val="10000"/>
                  </a:ext>
                </a:extLst>
              </a:tr>
              <a:tr h="529625">
                <a:tc>
                  <a:txBody>
                    <a:bodyPr/>
                    <a:lstStyle/>
                    <a:p>
                      <a:r>
                        <a:rPr kumimoji="1" lang="ja-JP" altLang="en-US" sz="1200" dirty="0"/>
                        <a:t>総合的な相談窓口</a:t>
                      </a:r>
                    </a:p>
                  </a:txBody>
                  <a:tcPr marL="91439" marR="91439"/>
                </a:tc>
                <a:tc>
                  <a:txBody>
                    <a:bodyPr/>
                    <a:lstStyle/>
                    <a:p>
                      <a:r>
                        <a:rPr kumimoji="1" lang="ja-JP" altLang="en-US" sz="1200" u="none" dirty="0"/>
                        <a:t>・あらゆる相談をワンストップで受け止める相談窓口の設置</a:t>
                      </a:r>
                      <a:endParaRPr kumimoji="1" lang="en-US" altLang="ja-JP" sz="1200" u="none" dirty="0"/>
                    </a:p>
                    <a:p>
                      <a:r>
                        <a:rPr kumimoji="1" lang="ja-JP" altLang="en-US" sz="1200" u="none" dirty="0"/>
                        <a:t>・対象となる</a:t>
                      </a:r>
                      <a:r>
                        <a:rPr kumimoji="1" lang="ja-JP" altLang="en-US" sz="1200" u="none" dirty="0" err="1"/>
                        <a:t>障がい</a:t>
                      </a:r>
                      <a:r>
                        <a:rPr kumimoji="1" lang="ja-JP" altLang="en-US" sz="1200" u="none" dirty="0"/>
                        <a:t>種別や年齢を限定しない窓口の設置</a:t>
                      </a:r>
                      <a:endParaRPr kumimoji="1" lang="en-US" altLang="ja-JP" sz="1200" u="none" dirty="0"/>
                    </a:p>
                  </a:txBody>
                  <a:tcPr marL="91439" marR="91439"/>
                </a:tc>
                <a:tc>
                  <a:txBody>
                    <a:bodyPr/>
                    <a:lstStyle/>
                    <a:p>
                      <a:r>
                        <a:rPr kumimoji="1" lang="ja-JP" altLang="en-US" sz="1200" dirty="0"/>
                        <a:t>・委託相談支援事業所同士の研修会の実施（他</a:t>
                      </a:r>
                      <a:endParaRPr kumimoji="1" lang="en-US" altLang="ja-JP" sz="1200" dirty="0"/>
                    </a:p>
                    <a:p>
                      <a:r>
                        <a:rPr kumimoji="1" lang="ja-JP" altLang="en-US" sz="1200" dirty="0"/>
                        <a:t>　分野の</a:t>
                      </a:r>
                      <a:r>
                        <a:rPr kumimoji="1" lang="ja-JP" altLang="en-US" sz="1200" dirty="0" err="1"/>
                        <a:t>障がい</a:t>
                      </a:r>
                      <a:r>
                        <a:rPr kumimoji="1" lang="ja-JP" altLang="en-US" sz="1200" dirty="0"/>
                        <a:t>特性を学ぶ機会の確保）</a:t>
                      </a:r>
                    </a:p>
                  </a:txBody>
                  <a:tcPr marL="91439" marR="91439"/>
                </a:tc>
                <a:extLst>
                  <a:ext uri="{0D108BD9-81ED-4DB2-BD59-A6C34878D82A}">
                    <a16:rowId xmlns:a16="http://schemas.microsoft.com/office/drawing/2014/main" val="10001"/>
                  </a:ext>
                </a:extLst>
              </a:tr>
              <a:tr h="648072">
                <a:tc>
                  <a:txBody>
                    <a:bodyPr/>
                    <a:lstStyle/>
                    <a:p>
                      <a:r>
                        <a:rPr kumimoji="1" lang="ja-JP" altLang="en-US" sz="1200" dirty="0"/>
                        <a:t>身近な相談窓口</a:t>
                      </a:r>
                    </a:p>
                  </a:txBody>
                  <a:tcPr marL="91439" marR="91439"/>
                </a:tc>
                <a:tc>
                  <a:txBody>
                    <a:bodyPr/>
                    <a:lstStyle/>
                    <a:p>
                      <a:r>
                        <a:rPr kumimoji="1" lang="ja-JP" altLang="en-US" sz="1200" u="none" dirty="0"/>
                        <a:t>・緊急時における相談・支援の強化</a:t>
                      </a:r>
                      <a:endParaRPr kumimoji="1" lang="en-US" altLang="ja-JP" sz="1200" u="none" dirty="0"/>
                    </a:p>
                    <a:p>
                      <a:r>
                        <a:rPr kumimoji="1" lang="ja-JP" altLang="en-US" sz="1200" u="none" dirty="0"/>
                        <a:t>・気軽に相談できる窓口の設置</a:t>
                      </a:r>
                      <a:endParaRPr kumimoji="1" lang="en-US" altLang="ja-JP" sz="1200" u="none" dirty="0"/>
                    </a:p>
                  </a:txBody>
                  <a:tcPr marL="91439" marR="91439"/>
                </a:tc>
                <a:tc>
                  <a:txBody>
                    <a:bodyPr/>
                    <a:lstStyle/>
                    <a:p>
                      <a:r>
                        <a:rPr kumimoji="1" lang="ja-JP" altLang="en-US" sz="1200" dirty="0"/>
                        <a:t>・緊急時におけるコーディネート及び受入れ機能</a:t>
                      </a:r>
                      <a:endParaRPr kumimoji="1" lang="en-US" altLang="ja-JP" sz="1200" dirty="0"/>
                    </a:p>
                    <a:p>
                      <a:r>
                        <a:rPr kumimoji="1" lang="ja-JP" altLang="en-US" sz="1200" dirty="0"/>
                        <a:t>　の整備（居室確保事業の予算化）</a:t>
                      </a:r>
                      <a:endParaRPr kumimoji="1" lang="en-US" altLang="ja-JP" sz="1200" dirty="0"/>
                    </a:p>
                    <a:p>
                      <a:endParaRPr kumimoji="1" lang="ja-JP" altLang="en-US" sz="1200" dirty="0"/>
                    </a:p>
                  </a:txBody>
                  <a:tcPr marL="91439" marR="91439"/>
                </a:tc>
                <a:extLst>
                  <a:ext uri="{0D108BD9-81ED-4DB2-BD59-A6C34878D82A}">
                    <a16:rowId xmlns:a16="http://schemas.microsoft.com/office/drawing/2014/main" val="10002"/>
                  </a:ext>
                </a:extLst>
              </a:tr>
              <a:tr h="945916">
                <a:tc>
                  <a:txBody>
                    <a:bodyPr/>
                    <a:lstStyle/>
                    <a:p>
                      <a:r>
                        <a:rPr kumimoji="1" lang="ja-JP" altLang="en-US" sz="1200" dirty="0"/>
                        <a:t>連携強化・構築</a:t>
                      </a:r>
                    </a:p>
                  </a:txBody>
                  <a:tcPr marL="91439" marR="91439"/>
                </a:tc>
                <a:tc>
                  <a:txBody>
                    <a:bodyPr/>
                    <a:lstStyle/>
                    <a:p>
                      <a:r>
                        <a:rPr kumimoji="1" lang="ja-JP" altLang="en-US" sz="1200" u="none" dirty="0"/>
                        <a:t>・地域移行・地域定着を推進するための、医療機関や入所</a:t>
                      </a:r>
                      <a:endParaRPr kumimoji="1" lang="en-US" altLang="ja-JP" sz="1200" u="none" dirty="0"/>
                    </a:p>
                    <a:p>
                      <a:r>
                        <a:rPr kumimoji="1" lang="ja-JP" altLang="en-US" sz="1200" u="none" dirty="0"/>
                        <a:t>　施設との連携強化</a:t>
                      </a:r>
                      <a:endParaRPr kumimoji="1" lang="en-US" altLang="ja-JP" sz="1200" u="none" dirty="0"/>
                    </a:p>
                    <a:p>
                      <a:r>
                        <a:rPr kumimoji="1" lang="ja-JP" altLang="en-US" sz="1200" u="none" dirty="0"/>
                        <a:t>・他職種との連携強化</a:t>
                      </a:r>
                      <a:endParaRPr kumimoji="1" lang="en-US" altLang="ja-JP" sz="1200" u="none" dirty="0"/>
                    </a:p>
                    <a:p>
                      <a:r>
                        <a:rPr kumimoji="1" lang="ja-JP" altLang="en-US" sz="1200" u="none" dirty="0"/>
                        <a:t>・児童分野、高齢分野と連携し、切れ目のない支援を実施</a:t>
                      </a:r>
                      <a:endParaRPr kumimoji="1" lang="en-US" altLang="ja-JP" sz="1200" u="none" dirty="0"/>
                    </a:p>
                  </a:txBody>
                  <a:tcPr marL="91439" marR="91439"/>
                </a:tc>
                <a:tc>
                  <a:txBody>
                    <a:bodyPr/>
                    <a:lstStyle/>
                    <a:p>
                      <a:r>
                        <a:rPr kumimoji="1" lang="ja-JP" altLang="en-US" sz="1200" dirty="0"/>
                        <a:t>・介護支援専門員や地域包括支援センターとの</a:t>
                      </a:r>
                      <a:endParaRPr kumimoji="1" lang="en-US" altLang="ja-JP" sz="1200" dirty="0"/>
                    </a:p>
                    <a:p>
                      <a:r>
                        <a:rPr kumimoji="1" lang="ja-JP" altLang="en-US" sz="1200" dirty="0"/>
                        <a:t>　連携構築（研修会実施など）</a:t>
                      </a:r>
                    </a:p>
                  </a:txBody>
                  <a:tcPr marL="91439" marR="91439"/>
                </a:tc>
                <a:extLst>
                  <a:ext uri="{0D108BD9-81ED-4DB2-BD59-A6C34878D82A}">
                    <a16:rowId xmlns:a16="http://schemas.microsoft.com/office/drawing/2014/main" val="10003"/>
                  </a:ext>
                </a:extLst>
              </a:tr>
              <a:tr h="1049120">
                <a:tc>
                  <a:txBody>
                    <a:bodyPr/>
                    <a:lstStyle/>
                    <a:p>
                      <a:r>
                        <a:rPr kumimoji="1" lang="ja-JP" altLang="en-US" sz="1200" dirty="0"/>
                        <a:t>人員の強化と育成</a:t>
                      </a:r>
                    </a:p>
                  </a:txBody>
                  <a:tcPr marL="91439" marR="91439"/>
                </a:tc>
                <a:tc>
                  <a:txBody>
                    <a:bodyPr/>
                    <a:lstStyle/>
                    <a:p>
                      <a:r>
                        <a:rPr kumimoji="1" lang="ja-JP" altLang="en-US" sz="1200" u="none" dirty="0"/>
                        <a:t>・相談支援を担う相談支援専門員の人員を強化、人的不足</a:t>
                      </a:r>
                      <a:endParaRPr kumimoji="1" lang="en-US" altLang="ja-JP" sz="1200" u="none" dirty="0"/>
                    </a:p>
                    <a:p>
                      <a:r>
                        <a:rPr kumimoji="1" lang="ja-JP" altLang="en-US" sz="1200" u="none" dirty="0"/>
                        <a:t>　の解消</a:t>
                      </a:r>
                      <a:endParaRPr kumimoji="1" lang="en-US" altLang="ja-JP" sz="1200" u="none" dirty="0"/>
                    </a:p>
                    <a:p>
                      <a:r>
                        <a:rPr kumimoji="1" lang="ja-JP" altLang="en-US" sz="1200" u="none" dirty="0"/>
                        <a:t>・委託相談支援と計画相談支援の機能分化</a:t>
                      </a:r>
                      <a:endParaRPr kumimoji="1" lang="en-US" altLang="ja-JP" sz="1200" u="none" dirty="0"/>
                    </a:p>
                    <a:p>
                      <a:r>
                        <a:rPr kumimoji="1" lang="ja-JP" altLang="en-US" sz="1200" u="none" dirty="0"/>
                        <a:t>・専門的な人材の育成</a:t>
                      </a:r>
                      <a:endParaRPr kumimoji="1" lang="en-US" altLang="ja-JP" sz="1200" u="none" dirty="0"/>
                    </a:p>
                  </a:txBody>
                  <a:tcPr marL="91439" marR="91439"/>
                </a:tc>
                <a:tc>
                  <a:txBody>
                    <a:bodyPr/>
                    <a:lstStyle/>
                    <a:p>
                      <a:r>
                        <a:rPr kumimoji="1" lang="ja-JP" altLang="en-US" sz="1200" dirty="0"/>
                        <a:t>・基幹相談支援センターの人員を強化</a:t>
                      </a:r>
                      <a:endParaRPr kumimoji="1" lang="en-US" altLang="ja-JP" sz="1200" dirty="0"/>
                    </a:p>
                    <a:p>
                      <a:r>
                        <a:rPr kumimoji="1" lang="ja-JP" altLang="en-US" sz="1200" dirty="0"/>
                        <a:t>・相談支援専門員の研修会（小グループによる</a:t>
                      </a:r>
                      <a:endParaRPr kumimoji="1" lang="en-US" altLang="ja-JP" sz="1200" dirty="0"/>
                    </a:p>
                    <a:p>
                      <a:r>
                        <a:rPr kumimoji="1" lang="ja-JP" altLang="en-US" sz="1200" dirty="0"/>
                        <a:t>　スーパービジョン）を実施</a:t>
                      </a:r>
                      <a:endParaRPr kumimoji="1" lang="en-US" altLang="ja-JP" sz="1200" dirty="0"/>
                    </a:p>
                    <a:p>
                      <a:r>
                        <a:rPr kumimoji="1" lang="ja-JP" altLang="en-US" sz="1200" dirty="0"/>
                        <a:t>・</a:t>
                      </a:r>
                      <a:r>
                        <a:rPr kumimoji="1" lang="ja-JP" altLang="en-US" sz="1200" dirty="0" err="1"/>
                        <a:t>発達障がい</a:t>
                      </a:r>
                      <a:r>
                        <a:rPr kumimoji="1" lang="ja-JP" altLang="en-US" sz="1200" dirty="0"/>
                        <a:t>者相談支援事業所に臨床心理士を</a:t>
                      </a:r>
                      <a:endParaRPr kumimoji="1" lang="en-US" altLang="ja-JP" sz="1200" dirty="0"/>
                    </a:p>
                    <a:p>
                      <a:r>
                        <a:rPr kumimoji="1" lang="ja-JP" altLang="en-US" sz="1200" dirty="0"/>
                        <a:t>　配置</a:t>
                      </a:r>
                      <a:endParaRPr kumimoji="1" lang="en-US" altLang="ja-JP" sz="1200" dirty="0"/>
                    </a:p>
                  </a:txBody>
                  <a:tcPr marL="91439" marR="91439"/>
                </a:tc>
                <a:extLst>
                  <a:ext uri="{0D108BD9-81ED-4DB2-BD59-A6C34878D82A}">
                    <a16:rowId xmlns:a16="http://schemas.microsoft.com/office/drawing/2014/main" val="10004"/>
                  </a:ext>
                </a:extLst>
              </a:tr>
              <a:tr h="641696">
                <a:tc>
                  <a:txBody>
                    <a:bodyPr/>
                    <a:lstStyle/>
                    <a:p>
                      <a:r>
                        <a:rPr kumimoji="1" lang="ja-JP" altLang="en-US" sz="1200" dirty="0"/>
                        <a:t>多様な手段による相談</a:t>
                      </a:r>
                    </a:p>
                  </a:txBody>
                  <a:tcPr marL="91439" marR="91439"/>
                </a:tc>
                <a:tc>
                  <a:txBody>
                    <a:bodyPr/>
                    <a:lstStyle/>
                    <a:p>
                      <a:r>
                        <a:rPr kumimoji="1" lang="ja-JP" altLang="en-US" sz="1200" u="none" dirty="0"/>
                        <a:t>・メール、ＦＡＸなど多様な手段による相談</a:t>
                      </a:r>
                    </a:p>
                    <a:p>
                      <a:r>
                        <a:rPr kumimoji="1" lang="ja-JP" altLang="en-US" sz="1200" u="none" dirty="0"/>
                        <a:t>・窓口だけでなく、家庭、学校、職場などに訪問する形の相</a:t>
                      </a:r>
                      <a:endParaRPr kumimoji="1" lang="en-US" altLang="ja-JP" sz="1200" u="none" dirty="0"/>
                    </a:p>
                    <a:p>
                      <a:r>
                        <a:rPr kumimoji="1" lang="ja-JP" altLang="en-US" sz="1200" u="none" dirty="0"/>
                        <a:t>　談支援、地域に根差した相談支援</a:t>
                      </a:r>
                    </a:p>
                  </a:txBody>
                  <a:tcPr marL="91439" marR="91439"/>
                </a:tc>
                <a:tc>
                  <a:txBody>
                    <a:bodyPr/>
                    <a:lstStyle/>
                    <a:p>
                      <a:r>
                        <a:rPr kumimoji="1" lang="ja-JP" altLang="en-US" sz="1200" dirty="0"/>
                        <a:t>・委託相談と</a:t>
                      </a:r>
                      <a:r>
                        <a:rPr kumimoji="1" lang="ja-JP" altLang="en-US" sz="1200" dirty="0" err="1"/>
                        <a:t>障がい</a:t>
                      </a:r>
                      <a:r>
                        <a:rPr kumimoji="1" lang="ja-JP" altLang="en-US" sz="1200" dirty="0"/>
                        <a:t>福祉課による、相談につな</a:t>
                      </a:r>
                      <a:endParaRPr kumimoji="1" lang="en-US" altLang="ja-JP" sz="1200" dirty="0"/>
                    </a:p>
                    <a:p>
                      <a:r>
                        <a:rPr kumimoji="1" lang="ja-JP" altLang="en-US" sz="1200" dirty="0"/>
                        <a:t>　</a:t>
                      </a:r>
                      <a:r>
                        <a:rPr kumimoji="1" lang="ja-JP" altLang="en-US" sz="1200" dirty="0" err="1"/>
                        <a:t>がって</a:t>
                      </a:r>
                      <a:r>
                        <a:rPr kumimoji="1" lang="ja-JP" altLang="en-US" sz="1200" dirty="0"/>
                        <a:t>いない方への訪問の実施</a:t>
                      </a:r>
                    </a:p>
                  </a:txBody>
                  <a:tcPr marL="91439" marR="91439"/>
                </a:tc>
                <a:extLst>
                  <a:ext uri="{0D108BD9-81ED-4DB2-BD59-A6C34878D82A}">
                    <a16:rowId xmlns:a16="http://schemas.microsoft.com/office/drawing/2014/main" val="10005"/>
                  </a:ext>
                </a:extLst>
              </a:tr>
              <a:tr h="629014">
                <a:tc>
                  <a:txBody>
                    <a:bodyPr/>
                    <a:lstStyle/>
                    <a:p>
                      <a:r>
                        <a:rPr kumimoji="1" lang="ja-JP" altLang="en-US" sz="1200" dirty="0"/>
                        <a:t>情報の周知</a:t>
                      </a:r>
                    </a:p>
                  </a:txBody>
                  <a:tcPr marL="91439" marR="91439"/>
                </a:tc>
                <a:tc>
                  <a:txBody>
                    <a:bodyPr/>
                    <a:lstStyle/>
                    <a:p>
                      <a:r>
                        <a:rPr kumimoji="1" lang="ja-JP" altLang="en-US" sz="1200" u="none" dirty="0"/>
                        <a:t>・わかりやすい形での相談支援窓口の周知</a:t>
                      </a:r>
                    </a:p>
                  </a:txBody>
                  <a:tcPr marL="91439" marR="91439"/>
                </a:tc>
                <a:tc>
                  <a:txBody>
                    <a:bodyPr/>
                    <a:lstStyle/>
                    <a:p>
                      <a:r>
                        <a:rPr kumimoji="1" lang="ja-JP" altLang="en-US" sz="1200" dirty="0"/>
                        <a:t>・</a:t>
                      </a:r>
                      <a:r>
                        <a:rPr kumimoji="1" lang="ja-JP" altLang="en-US" sz="1200" dirty="0" err="1"/>
                        <a:t>障がい</a:t>
                      </a:r>
                      <a:r>
                        <a:rPr kumimoji="1" lang="ja-JP" altLang="en-US" sz="1200" dirty="0"/>
                        <a:t>者総合支援協議会相談支援部会による、</a:t>
                      </a:r>
                      <a:endParaRPr kumimoji="1" lang="en-US" altLang="ja-JP" sz="1200" dirty="0"/>
                    </a:p>
                    <a:p>
                      <a:r>
                        <a:rPr kumimoji="1" lang="ja-JP" altLang="en-US" sz="1200" dirty="0"/>
                        <a:t>相談窓口の周知方法の検討</a:t>
                      </a:r>
                    </a:p>
                  </a:txBody>
                  <a:tcPr marL="91439" marR="91439"/>
                </a:tc>
                <a:extLst>
                  <a:ext uri="{0D108BD9-81ED-4DB2-BD59-A6C34878D82A}">
                    <a16:rowId xmlns:a16="http://schemas.microsoft.com/office/drawing/2014/main" val="10006"/>
                  </a:ext>
                </a:extLst>
              </a:tr>
            </a:tbl>
          </a:graphicData>
        </a:graphic>
      </p:graphicFrame>
      <p:sp>
        <p:nvSpPr>
          <p:cNvPr id="4" name="スライド番号プレースホルダー 3"/>
          <p:cNvSpPr>
            <a:spLocks noGrp="1"/>
          </p:cNvSpPr>
          <p:nvPr>
            <p:ph type="sldNum" sz="quarter" idx="12"/>
          </p:nvPr>
        </p:nvSpPr>
        <p:spPr>
          <a:xfrm>
            <a:off x="6990890" y="6510713"/>
            <a:ext cx="2133600" cy="476250"/>
          </a:xfrm>
        </p:spPr>
        <p:txBody>
          <a:bodyPr/>
          <a:lstStyle/>
          <a:p>
            <a:fld id="{8E1347B0-3F15-4654-BEA6-EFC7DB7E1244}" type="slidenum">
              <a:rPr kumimoji="1" lang="ja-JP" altLang="en-US" smtClean="0"/>
              <a:t>26</a:t>
            </a:fld>
            <a:endParaRPr kumimoji="1" lang="ja-JP" altLang="en-US" dirty="0"/>
          </a:p>
        </p:txBody>
      </p:sp>
      <p:sp>
        <p:nvSpPr>
          <p:cNvPr id="5" name="正方形/長方形 4"/>
          <p:cNvSpPr/>
          <p:nvPr/>
        </p:nvSpPr>
        <p:spPr>
          <a:xfrm>
            <a:off x="23266" y="174460"/>
            <a:ext cx="7452320" cy="369332"/>
          </a:xfrm>
          <a:prstGeom prst="rect">
            <a:avLst/>
          </a:prstGeom>
        </p:spPr>
        <p:txBody>
          <a:bodyPr wrap="square">
            <a:spAutoFit/>
          </a:bodyPr>
          <a:lstStyle/>
          <a:p>
            <a:r>
              <a:rPr lang="ja-JP" altLang="en-US" sz="1800" b="1" dirty="0" err="1"/>
              <a:t>障がい</a:t>
            </a:r>
            <a:r>
              <a:rPr lang="ja-JP" altLang="en-US" sz="1800" b="1" dirty="0"/>
              <a:t>者相談支援体制を取り巻く主な課題・ニーズ</a:t>
            </a:r>
          </a:p>
        </p:txBody>
      </p:sp>
      <p:sp>
        <p:nvSpPr>
          <p:cNvPr id="8" name="Text Box 15">
            <a:extLst>
              <a:ext uri="{FF2B5EF4-FFF2-40B4-BE49-F238E27FC236}">
                <a16:creationId xmlns:a16="http://schemas.microsoft.com/office/drawing/2014/main" id="{D0D208B7-E8CE-44C4-8704-65230BC8CC36}"/>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088025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620688"/>
            <a:ext cx="8568952" cy="1143000"/>
          </a:xfrm>
        </p:spPr>
        <p:txBody>
          <a:bodyPr>
            <a:noAutofit/>
          </a:bodyPr>
          <a:lstStyle/>
          <a:p>
            <a:r>
              <a:rPr lang="en-US" altLang="ja-JP" sz="2400" b="1" dirty="0"/>
              <a:t>【</a:t>
            </a:r>
            <a:r>
              <a:rPr lang="ja-JP" altLang="ja-JP" sz="2400" b="1" dirty="0" err="1"/>
              <a:t>障がい</a:t>
            </a:r>
            <a:r>
              <a:rPr lang="ja-JP" altLang="ja-JP" sz="2400" b="1" dirty="0"/>
              <a:t>者相談支援体制を考える上での重要な視点</a:t>
            </a:r>
            <a:r>
              <a:rPr lang="en-US" altLang="ja-JP" sz="2400" b="1" dirty="0"/>
              <a:t>】</a:t>
            </a:r>
            <a:br>
              <a:rPr lang="en-US" altLang="ja-JP" sz="2400" b="1" dirty="0"/>
            </a:br>
            <a:br>
              <a:rPr lang="ja-JP" altLang="ja-JP" sz="800" dirty="0"/>
            </a:br>
            <a:r>
              <a:rPr lang="ja-JP" altLang="ja-JP" sz="2400" b="1" dirty="0"/>
              <a:t>～平成２８年度</a:t>
            </a:r>
            <a:r>
              <a:rPr lang="en-US" altLang="ja-JP" sz="2400" b="1" dirty="0"/>
              <a:t> </a:t>
            </a:r>
            <a:r>
              <a:rPr lang="ja-JP" altLang="ja-JP" sz="2400" b="1" dirty="0" err="1"/>
              <a:t>障がい</a:t>
            </a:r>
            <a:r>
              <a:rPr lang="ja-JP" altLang="ja-JP" sz="2400" b="1" dirty="0"/>
              <a:t>者総合支援協議会</a:t>
            </a:r>
            <a:r>
              <a:rPr lang="ja-JP" altLang="en-US" sz="2400" b="1" dirty="0"/>
              <a:t>の</a:t>
            </a:r>
            <a:r>
              <a:rPr lang="ja-JP" altLang="ja-JP" sz="2400" b="1" dirty="0"/>
              <a:t>まとめ～</a:t>
            </a:r>
            <a:endParaRPr kumimoji="1" lang="ja-JP" altLang="en-US" sz="2400" dirty="0"/>
          </a:p>
        </p:txBody>
      </p:sp>
      <p:sp>
        <p:nvSpPr>
          <p:cNvPr id="3" name="コンテンツ プレースホルダー 2"/>
          <p:cNvSpPr>
            <a:spLocks noGrp="1"/>
          </p:cNvSpPr>
          <p:nvPr>
            <p:ph idx="1"/>
          </p:nvPr>
        </p:nvSpPr>
        <p:spPr>
          <a:xfrm>
            <a:off x="47662" y="1481557"/>
            <a:ext cx="4122981" cy="2520280"/>
          </a:xfrm>
        </p:spPr>
        <p:txBody>
          <a:bodyPr anchor="ctr" anchorCtr="0">
            <a:normAutofit/>
          </a:bodyPr>
          <a:lstStyle/>
          <a:p>
            <a:pPr marL="0" indent="0">
              <a:buNone/>
            </a:pPr>
            <a:r>
              <a:rPr lang="ja-JP" altLang="en-US" sz="2000" b="1" dirty="0"/>
              <a:t>～アンケートを</a:t>
            </a:r>
            <a:r>
              <a:rPr lang="ja-JP" altLang="ja-JP" sz="2000" b="1" dirty="0"/>
              <a:t>類型化</a:t>
            </a:r>
            <a:r>
              <a:rPr lang="ja-JP" altLang="en-US" sz="2000" b="1" dirty="0"/>
              <a:t>～</a:t>
            </a:r>
            <a:endParaRPr lang="ja-JP" altLang="ja-JP" sz="2000" dirty="0"/>
          </a:p>
          <a:p>
            <a:pPr marL="0" indent="0">
              <a:buNone/>
            </a:pPr>
            <a:r>
              <a:rPr lang="ja-JP" altLang="en-US" sz="2000" b="1" dirty="0"/>
              <a:t>　・</a:t>
            </a:r>
            <a:r>
              <a:rPr lang="ja-JP" altLang="ja-JP" sz="2000" b="1" dirty="0"/>
              <a:t>身近な相談窓口</a:t>
            </a:r>
            <a:endParaRPr lang="ja-JP" altLang="ja-JP" sz="2000" dirty="0"/>
          </a:p>
          <a:p>
            <a:pPr marL="0" indent="0">
              <a:buNone/>
            </a:pPr>
            <a:r>
              <a:rPr lang="ja-JP" altLang="en-US" sz="2000" b="1" dirty="0"/>
              <a:t>　・</a:t>
            </a:r>
            <a:r>
              <a:rPr lang="ja-JP" altLang="ja-JP" sz="2000" b="1" dirty="0"/>
              <a:t>多様な手段による相談</a:t>
            </a:r>
            <a:endParaRPr lang="ja-JP" altLang="ja-JP" sz="2000" dirty="0"/>
          </a:p>
          <a:p>
            <a:pPr marL="0" indent="0">
              <a:buNone/>
            </a:pPr>
            <a:r>
              <a:rPr lang="ja-JP" altLang="en-US" sz="2000" b="1" dirty="0"/>
              <a:t>　・</a:t>
            </a:r>
            <a:r>
              <a:rPr lang="ja-JP" altLang="ja-JP" sz="2000" b="1" dirty="0"/>
              <a:t>情報の周知</a:t>
            </a:r>
            <a:endParaRPr lang="ja-JP" altLang="ja-JP" sz="2000" dirty="0"/>
          </a:p>
        </p:txBody>
      </p:sp>
      <p:sp>
        <p:nvSpPr>
          <p:cNvPr id="4" name="コンテンツ プレースホルダー 2"/>
          <p:cNvSpPr txBox="1">
            <a:spLocks/>
          </p:cNvSpPr>
          <p:nvPr/>
        </p:nvSpPr>
        <p:spPr>
          <a:xfrm>
            <a:off x="179512" y="4149080"/>
            <a:ext cx="4104456" cy="2520280"/>
          </a:xfrm>
          <a:prstGeom prst="rect">
            <a:avLst/>
          </a:prstGeom>
        </p:spPr>
        <p:txBody>
          <a:bodyPr vert="horz" lIns="91440" tIns="45720" rIns="91440" bIns="45720" rtlCol="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b="1" dirty="0"/>
              <a:t>～アンケートを</a:t>
            </a:r>
            <a:r>
              <a:rPr lang="ja-JP" altLang="ja-JP" sz="2000" b="1" dirty="0"/>
              <a:t>類型化</a:t>
            </a:r>
            <a:r>
              <a:rPr lang="ja-JP" altLang="en-US" sz="2000" b="1" dirty="0"/>
              <a:t>～</a:t>
            </a:r>
            <a:endParaRPr lang="ja-JP" altLang="ja-JP" sz="2000" dirty="0"/>
          </a:p>
          <a:p>
            <a:pPr marL="0" indent="0">
              <a:buNone/>
            </a:pPr>
            <a:r>
              <a:rPr lang="ja-JP" altLang="en-US" sz="2000" b="1" dirty="0"/>
              <a:t>　・総合的な</a:t>
            </a:r>
            <a:r>
              <a:rPr lang="ja-JP" altLang="ja-JP" sz="2000" b="1" dirty="0"/>
              <a:t>相談窓口</a:t>
            </a:r>
            <a:endParaRPr lang="ja-JP" altLang="ja-JP" sz="2000" dirty="0"/>
          </a:p>
          <a:p>
            <a:pPr marL="0" indent="0">
              <a:buNone/>
            </a:pPr>
            <a:r>
              <a:rPr lang="ja-JP" altLang="en-US" sz="2000" b="1" dirty="0"/>
              <a:t>　・連携強化・構築</a:t>
            </a:r>
            <a:endParaRPr lang="ja-JP" altLang="ja-JP" sz="2000" dirty="0"/>
          </a:p>
          <a:p>
            <a:pPr marL="0" indent="0">
              <a:buNone/>
            </a:pPr>
            <a:r>
              <a:rPr lang="ja-JP" altLang="en-US" sz="2000" b="1" dirty="0"/>
              <a:t>　・人員の強化と育成</a:t>
            </a:r>
            <a:endParaRPr lang="ja-JP" altLang="ja-JP" sz="2000" dirty="0"/>
          </a:p>
        </p:txBody>
      </p:sp>
      <p:sp>
        <p:nvSpPr>
          <p:cNvPr id="5" name="右矢印 4"/>
          <p:cNvSpPr/>
          <p:nvPr/>
        </p:nvSpPr>
        <p:spPr>
          <a:xfrm>
            <a:off x="3090523" y="2204864"/>
            <a:ext cx="792088" cy="1080120"/>
          </a:xfrm>
          <a:prstGeom prst="rightArrow">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6" name="右矢印 5"/>
          <p:cNvSpPr/>
          <p:nvPr/>
        </p:nvSpPr>
        <p:spPr>
          <a:xfrm>
            <a:off x="3090523" y="4869160"/>
            <a:ext cx="864096" cy="1080120"/>
          </a:xfrm>
          <a:prstGeom prst="rightArrow">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コンテンツ プレースホルダー 2"/>
          <p:cNvSpPr txBox="1">
            <a:spLocks/>
          </p:cNvSpPr>
          <p:nvPr/>
        </p:nvSpPr>
        <p:spPr>
          <a:xfrm>
            <a:off x="3851920" y="1484784"/>
            <a:ext cx="5184576" cy="2520280"/>
          </a:xfrm>
          <a:prstGeom prst="rect">
            <a:avLst/>
          </a:prstGeom>
        </p:spPr>
        <p:txBody>
          <a:bodyPr vert="horz" lIns="91440" tIns="45720" rIns="91440" bIns="45720" rtlCol="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b="1" u="sng" dirty="0"/>
              <a:t>■視点１</a:t>
            </a:r>
            <a:endParaRPr lang="en-US" altLang="ja-JP" sz="2400" b="1" u="sng" dirty="0"/>
          </a:p>
          <a:p>
            <a:pPr marL="0" indent="0">
              <a:buFont typeface="Arial" panose="020B0604020202020204" pitchFamily="34" charset="0"/>
              <a:buNone/>
            </a:pPr>
            <a:r>
              <a:rPr lang="ja-JP" altLang="en-US" sz="2400" b="1" dirty="0"/>
              <a:t>　</a:t>
            </a:r>
            <a:r>
              <a:rPr lang="en-US" altLang="ja-JP" sz="2400" b="1" u="sng" dirty="0"/>
              <a:t>『</a:t>
            </a:r>
            <a:r>
              <a:rPr lang="ja-JP" altLang="en-US" sz="2400" b="1" u="sng" dirty="0"/>
              <a:t>いつでも、だれでも、</a:t>
            </a:r>
            <a:endParaRPr lang="en-US" altLang="ja-JP" sz="2400" b="1" u="sng" dirty="0"/>
          </a:p>
          <a:p>
            <a:pPr marL="0" indent="0">
              <a:buFont typeface="Arial" panose="020B0604020202020204" pitchFamily="34" charset="0"/>
              <a:buNone/>
            </a:pPr>
            <a:r>
              <a:rPr lang="ja-JP" altLang="en-US" sz="2400" b="1" dirty="0"/>
              <a:t>　　　</a:t>
            </a:r>
            <a:r>
              <a:rPr lang="ja-JP" altLang="en-US" sz="2400" b="1" u="sng" dirty="0"/>
              <a:t>相談したいときに相談できる体制</a:t>
            </a:r>
            <a:r>
              <a:rPr lang="en-US" altLang="ja-JP" sz="2400" b="1" u="sng" dirty="0"/>
              <a:t>』</a:t>
            </a:r>
          </a:p>
        </p:txBody>
      </p:sp>
      <p:sp>
        <p:nvSpPr>
          <p:cNvPr id="8" name="コンテンツ プレースホルダー 2"/>
          <p:cNvSpPr txBox="1">
            <a:spLocks/>
          </p:cNvSpPr>
          <p:nvPr/>
        </p:nvSpPr>
        <p:spPr>
          <a:xfrm>
            <a:off x="4019470" y="4138595"/>
            <a:ext cx="5017026" cy="2520280"/>
          </a:xfrm>
          <a:prstGeom prst="rect">
            <a:avLst/>
          </a:prstGeom>
        </p:spPr>
        <p:txBody>
          <a:bodyPr vert="horz" lIns="91440" tIns="45720" rIns="91440" bIns="45720" rtlCol="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b="1" u="sng" dirty="0"/>
              <a:t>■視点２</a:t>
            </a:r>
            <a:endParaRPr lang="en-US" altLang="ja-JP" sz="2400" b="1" u="sng" dirty="0"/>
          </a:p>
          <a:p>
            <a:pPr marL="0" indent="0">
              <a:buFont typeface="Arial" panose="020B0604020202020204" pitchFamily="34" charset="0"/>
              <a:buNone/>
            </a:pPr>
            <a:r>
              <a:rPr lang="ja-JP" altLang="en-US" sz="2400" b="1" dirty="0"/>
              <a:t>　</a:t>
            </a:r>
            <a:r>
              <a:rPr lang="en-US" altLang="ja-JP" sz="2400" b="1" u="sng" dirty="0"/>
              <a:t>『</a:t>
            </a:r>
            <a:r>
              <a:rPr lang="ja-JP" altLang="en-US" sz="2400" b="1" u="sng" dirty="0"/>
              <a:t>安心・信頼して相談できる窓口</a:t>
            </a:r>
            <a:r>
              <a:rPr lang="en-US" altLang="ja-JP" sz="2400" b="1" u="sng" dirty="0"/>
              <a:t>』</a:t>
            </a:r>
            <a:endParaRPr lang="ja-JP" altLang="ja-JP" sz="2400" u="sng" dirty="0"/>
          </a:p>
        </p:txBody>
      </p:sp>
      <p:sp>
        <p:nvSpPr>
          <p:cNvPr id="9" name="正方形/長方形 8"/>
          <p:cNvSpPr/>
          <p:nvPr/>
        </p:nvSpPr>
        <p:spPr>
          <a:xfrm>
            <a:off x="3040562" y="2609779"/>
            <a:ext cx="792088" cy="277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整理</a:t>
            </a:r>
            <a:endParaRPr kumimoji="1" lang="ja-JP" altLang="en-US" dirty="0">
              <a:solidFill>
                <a:schemeClr val="tx1"/>
              </a:solidFill>
            </a:endParaRPr>
          </a:p>
        </p:txBody>
      </p:sp>
      <p:sp>
        <p:nvSpPr>
          <p:cNvPr id="10" name="正方形/長方形 9"/>
          <p:cNvSpPr/>
          <p:nvPr/>
        </p:nvSpPr>
        <p:spPr>
          <a:xfrm>
            <a:off x="3029000" y="5274748"/>
            <a:ext cx="792088" cy="277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整理</a:t>
            </a:r>
            <a:endParaRPr kumimoji="1" lang="ja-JP" altLang="en-US" dirty="0">
              <a:solidFill>
                <a:schemeClr val="tx1"/>
              </a:solidFill>
            </a:endParaRPr>
          </a:p>
        </p:txBody>
      </p:sp>
      <p:sp>
        <p:nvSpPr>
          <p:cNvPr id="12" name="Text Box 15">
            <a:extLst>
              <a:ext uri="{FF2B5EF4-FFF2-40B4-BE49-F238E27FC236}">
                <a16:creationId xmlns:a16="http://schemas.microsoft.com/office/drawing/2014/main" id="{14C06C32-092D-4383-BC9F-ECB5F2EA195A}"/>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13" name="スライド番号プレースホルダー 3">
            <a:extLst>
              <a:ext uri="{FF2B5EF4-FFF2-40B4-BE49-F238E27FC236}">
                <a16:creationId xmlns:a16="http://schemas.microsoft.com/office/drawing/2014/main" id="{9009F926-E690-4370-A513-9EB6BF326E30}"/>
              </a:ext>
            </a:extLst>
          </p:cNvPr>
          <p:cNvSpPr>
            <a:spLocks noGrp="1"/>
          </p:cNvSpPr>
          <p:nvPr>
            <p:ph type="sldNum" sz="quarter" idx="12"/>
          </p:nvPr>
        </p:nvSpPr>
        <p:spPr>
          <a:xfrm>
            <a:off x="6927384" y="6431235"/>
            <a:ext cx="2133600" cy="476250"/>
          </a:xfrm>
        </p:spPr>
        <p:txBody>
          <a:bodyPr/>
          <a:lstStyle/>
          <a:p>
            <a:pPr>
              <a:defRPr/>
            </a:pPr>
            <a:fld id="{804D6B79-3AEB-42FE-A736-A41F7AEA0445}" type="slidenum">
              <a:rPr lang="en-US" altLang="ja-JP" smtClean="0"/>
              <a:pPr>
                <a:defRPr/>
              </a:pPr>
              <a:t>27</a:t>
            </a:fld>
            <a:endParaRPr lang="en-US" altLang="ja-JP" dirty="0"/>
          </a:p>
        </p:txBody>
      </p:sp>
    </p:spTree>
    <p:extLst>
      <p:ext uri="{BB962C8B-B14F-4D97-AF65-F5344CB8AC3E}">
        <p14:creationId xmlns:p14="http://schemas.microsoft.com/office/powerpoint/2010/main" val="3515466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80339" y="127191"/>
            <a:ext cx="8338860" cy="381797"/>
          </a:xfrm>
          <a:prstGeom prst="rect">
            <a:avLst/>
          </a:prstGeom>
        </p:spPr>
        <p:txBody>
          <a:bodyPr wrap="square" lIns="87799" tIns="43900" rIns="87799" bIns="43900">
            <a:spAutoFit/>
          </a:bodyPr>
          <a:lstStyle/>
          <a:p>
            <a:pPr indent="134137" eaLnBrk="0" fontAlgn="base" hangingPunct="0">
              <a:spcBef>
                <a:spcPct val="0"/>
              </a:spcBef>
              <a:spcAft>
                <a:spcPct val="0"/>
              </a:spcAft>
            </a:pPr>
            <a:r>
              <a:rPr lang="en-US" altLang="ja-JP" sz="1900" dirty="0">
                <a:latin typeface="+mn-ea"/>
                <a:cs typeface="Times New Roman" pitchFamily="18" charset="0"/>
              </a:rPr>
              <a:t>【</a:t>
            </a:r>
            <a:r>
              <a:rPr lang="ja-JP" altLang="en-US" sz="1900" dirty="0">
                <a:latin typeface="+mn-ea"/>
                <a:cs typeface="Times New Roman" pitchFamily="18" charset="0"/>
              </a:rPr>
              <a:t>総合的かつ身近な相談窓口へ</a:t>
            </a:r>
            <a:r>
              <a:rPr lang="en-US" altLang="ja-JP" sz="1900" dirty="0">
                <a:latin typeface="+mn-ea"/>
                <a:cs typeface="Times New Roman" pitchFamily="18" charset="0"/>
              </a:rPr>
              <a:t>】</a:t>
            </a:r>
          </a:p>
        </p:txBody>
      </p:sp>
      <p:grpSp>
        <p:nvGrpSpPr>
          <p:cNvPr id="19" name="グループ化 18"/>
          <p:cNvGrpSpPr/>
          <p:nvPr/>
        </p:nvGrpSpPr>
        <p:grpSpPr>
          <a:xfrm>
            <a:off x="2482922" y="1602577"/>
            <a:ext cx="4104456" cy="1106753"/>
            <a:chOff x="688262" y="1672267"/>
            <a:chExt cx="4590258" cy="1286771"/>
          </a:xfrm>
        </p:grpSpPr>
        <p:sp>
          <p:nvSpPr>
            <p:cNvPr id="8" name="角丸四角形 7"/>
            <p:cNvSpPr/>
            <p:nvPr/>
          </p:nvSpPr>
          <p:spPr>
            <a:xfrm>
              <a:off x="688262" y="1672267"/>
              <a:ext cx="2232248" cy="33242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委託相談（身体障がい）</a:t>
              </a:r>
            </a:p>
          </p:txBody>
        </p:sp>
        <p:sp>
          <p:nvSpPr>
            <p:cNvPr id="9" name="角丸四角形 8"/>
            <p:cNvSpPr/>
            <p:nvPr/>
          </p:nvSpPr>
          <p:spPr>
            <a:xfrm>
              <a:off x="688262" y="2606950"/>
              <a:ext cx="2232248" cy="35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委託相談（知的障がい）</a:t>
              </a:r>
            </a:p>
          </p:txBody>
        </p:sp>
        <p:sp>
          <p:nvSpPr>
            <p:cNvPr id="10" name="角丸四角形 9"/>
            <p:cNvSpPr/>
            <p:nvPr/>
          </p:nvSpPr>
          <p:spPr>
            <a:xfrm>
              <a:off x="688262" y="2127019"/>
              <a:ext cx="2232248"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委託相談（精神障がい）</a:t>
              </a:r>
            </a:p>
          </p:txBody>
        </p:sp>
        <p:sp>
          <p:nvSpPr>
            <p:cNvPr id="12" name="角丸四角形 11"/>
            <p:cNvSpPr/>
            <p:nvPr/>
          </p:nvSpPr>
          <p:spPr>
            <a:xfrm>
              <a:off x="3046272" y="1683890"/>
              <a:ext cx="2232248" cy="3318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委託相談（重症心身障がい）</a:t>
              </a:r>
            </a:p>
          </p:txBody>
        </p:sp>
        <p:sp>
          <p:nvSpPr>
            <p:cNvPr id="13" name="角丸四角形 12"/>
            <p:cNvSpPr/>
            <p:nvPr/>
          </p:nvSpPr>
          <p:spPr>
            <a:xfrm>
              <a:off x="3037427" y="2127019"/>
              <a:ext cx="2222589" cy="35348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委託相談（発達障がい）</a:t>
              </a:r>
            </a:p>
          </p:txBody>
        </p:sp>
        <p:sp>
          <p:nvSpPr>
            <p:cNvPr id="14" name="角丸四角形 13"/>
            <p:cNvSpPr/>
            <p:nvPr/>
          </p:nvSpPr>
          <p:spPr>
            <a:xfrm>
              <a:off x="3046272" y="2598998"/>
              <a:ext cx="2232248"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委託相談（高次脳機能障がい）</a:t>
              </a:r>
            </a:p>
          </p:txBody>
        </p:sp>
      </p:grpSp>
      <p:sp>
        <p:nvSpPr>
          <p:cNvPr id="17" name="正方形/長方形 16"/>
          <p:cNvSpPr/>
          <p:nvPr/>
        </p:nvSpPr>
        <p:spPr>
          <a:xfrm>
            <a:off x="598496" y="5722369"/>
            <a:ext cx="7932591" cy="519545"/>
          </a:xfrm>
          <a:prstGeom prst="rect">
            <a:avLst/>
          </a:prstGeom>
        </p:spPr>
        <p:txBody>
          <a:bodyPr wrap="square"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 </a:t>
            </a:r>
            <a:r>
              <a:rPr lang="ja-JP" altLang="en-US" sz="1400" dirty="0" err="1">
                <a:latin typeface="+mn-ea"/>
                <a:cs typeface="Times New Roman" pitchFamily="18" charset="0"/>
              </a:rPr>
              <a:t>障がい</a:t>
            </a:r>
            <a:r>
              <a:rPr lang="ja-JP" altLang="en-US" sz="1400" dirty="0">
                <a:latin typeface="+mn-ea"/>
                <a:cs typeface="Times New Roman" pitchFamily="18" charset="0"/>
              </a:rPr>
              <a:t>児者等全体を対象とする相談支援事業を委託し、誰もが相談できる身近な窓口とする。</a:t>
            </a:r>
            <a:endParaRPr lang="en-US" altLang="ja-JP" sz="1400" dirty="0">
              <a:latin typeface="+mn-ea"/>
              <a:cs typeface="Times New Roman" pitchFamily="18" charset="0"/>
            </a:endParaRPr>
          </a:p>
          <a:p>
            <a:pPr indent="134137" eaLnBrk="0" fontAlgn="base" hangingPunct="0">
              <a:spcBef>
                <a:spcPct val="0"/>
              </a:spcBef>
              <a:spcAft>
                <a:spcPct val="0"/>
              </a:spcAft>
            </a:pPr>
            <a:r>
              <a:rPr lang="en-US" altLang="ja-JP" sz="1400" dirty="0">
                <a:latin typeface="+mn-ea"/>
                <a:cs typeface="Times New Roman" pitchFamily="18" charset="0"/>
              </a:rPr>
              <a:t>※</a:t>
            </a:r>
            <a:r>
              <a:rPr lang="ja-JP" altLang="en-US" sz="1400" dirty="0">
                <a:latin typeface="+mn-ea"/>
                <a:cs typeface="Times New Roman" pitchFamily="18" charset="0"/>
              </a:rPr>
              <a:t>重心・発達・高次脳については、専門相談窓口として委託継続</a:t>
            </a:r>
            <a:endParaRPr lang="en-US" altLang="ja-JP" sz="1400" dirty="0">
              <a:latin typeface="+mn-ea"/>
              <a:cs typeface="Times New Roman" pitchFamily="18" charset="0"/>
            </a:endParaRPr>
          </a:p>
        </p:txBody>
      </p:sp>
      <p:sp>
        <p:nvSpPr>
          <p:cNvPr id="18" name="正方形/長方形 17"/>
          <p:cNvSpPr/>
          <p:nvPr/>
        </p:nvSpPr>
        <p:spPr>
          <a:xfrm>
            <a:off x="853367" y="1785775"/>
            <a:ext cx="1275795" cy="734988"/>
          </a:xfrm>
          <a:prstGeom prst="rect">
            <a:avLst/>
          </a:prstGeom>
        </p:spPr>
        <p:txBody>
          <a:bodyPr wrap="square"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委託相談</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（基幹除く）</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６か所</a:t>
            </a:r>
            <a:endParaRPr lang="en-US" altLang="ja-JP" sz="1400" dirty="0">
              <a:latin typeface="+mn-ea"/>
              <a:cs typeface="Times New Roman" pitchFamily="18" charset="0"/>
            </a:endParaRPr>
          </a:p>
        </p:txBody>
      </p:sp>
      <p:sp>
        <p:nvSpPr>
          <p:cNvPr id="20" name="正方形/長方形 19"/>
          <p:cNvSpPr/>
          <p:nvPr/>
        </p:nvSpPr>
        <p:spPr>
          <a:xfrm>
            <a:off x="1589553" y="3025946"/>
            <a:ext cx="5757697" cy="304101"/>
          </a:xfrm>
          <a:prstGeom prst="rect">
            <a:avLst/>
          </a:prstGeom>
        </p:spPr>
        <p:txBody>
          <a:bodyPr wrap="square"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それぞれの</a:t>
            </a:r>
            <a:r>
              <a:rPr lang="ja-JP" altLang="en-US" sz="1400" dirty="0" err="1">
                <a:latin typeface="+mn-ea"/>
                <a:cs typeface="Times New Roman" pitchFamily="18" charset="0"/>
              </a:rPr>
              <a:t>障がい</a:t>
            </a:r>
            <a:r>
              <a:rPr lang="ja-JP" altLang="en-US" sz="1400" dirty="0">
                <a:latin typeface="+mn-ea"/>
                <a:cs typeface="Times New Roman" pitchFamily="18" charset="0"/>
              </a:rPr>
              <a:t>種別に特化した相談支援事業を委託</a:t>
            </a:r>
            <a:endParaRPr lang="en-US" altLang="ja-JP" sz="1400" dirty="0">
              <a:latin typeface="+mn-ea"/>
              <a:cs typeface="Times New Roman" pitchFamily="18" charset="0"/>
            </a:endParaRPr>
          </a:p>
        </p:txBody>
      </p:sp>
      <p:sp>
        <p:nvSpPr>
          <p:cNvPr id="21" name="正方形/長方形 20"/>
          <p:cNvSpPr/>
          <p:nvPr/>
        </p:nvSpPr>
        <p:spPr>
          <a:xfrm>
            <a:off x="779201" y="4050578"/>
            <a:ext cx="1435465" cy="734988"/>
          </a:xfrm>
          <a:prstGeom prst="rect">
            <a:avLst/>
          </a:prstGeom>
        </p:spPr>
        <p:txBody>
          <a:bodyPr wrap="square"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委託相談</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（基幹除く）</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７か所</a:t>
            </a:r>
            <a:endParaRPr lang="en-US" altLang="ja-JP" sz="1400" dirty="0">
              <a:latin typeface="+mn-ea"/>
              <a:cs typeface="Times New Roman" pitchFamily="18" charset="0"/>
            </a:endParaRPr>
          </a:p>
        </p:txBody>
      </p:sp>
      <p:sp>
        <p:nvSpPr>
          <p:cNvPr id="22" name="正方形/長方形 21"/>
          <p:cNvSpPr/>
          <p:nvPr/>
        </p:nvSpPr>
        <p:spPr>
          <a:xfrm>
            <a:off x="548980" y="631860"/>
            <a:ext cx="7973994" cy="519545"/>
          </a:xfrm>
          <a:prstGeom prst="rect">
            <a:avLst/>
          </a:prstGeom>
          <a:ln w="3175">
            <a:solidFill>
              <a:schemeClr val="tx1"/>
            </a:solidFill>
          </a:ln>
        </p:spPr>
        <p:txBody>
          <a:bodyPr wrap="square"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＜目的＞　ご本人・ご家族が、その</a:t>
            </a:r>
            <a:r>
              <a:rPr lang="ja-JP" altLang="en-US" sz="1400" dirty="0" err="1">
                <a:latin typeface="+mn-ea"/>
                <a:cs typeface="Times New Roman" pitchFamily="18" charset="0"/>
              </a:rPr>
              <a:t>障がい</a:t>
            </a:r>
            <a:r>
              <a:rPr lang="ja-JP" altLang="en-US" sz="1400" dirty="0">
                <a:latin typeface="+mn-ea"/>
                <a:cs typeface="Times New Roman" pitchFamily="18" charset="0"/>
              </a:rPr>
              <a:t>種別に関わらず、困りごとを相談できる身近な相談窓口として　　</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　　　　　　　わかりやすい形態とする。</a:t>
            </a:r>
            <a:endParaRPr lang="en-US" altLang="ja-JP" sz="1400" dirty="0">
              <a:latin typeface="+mn-ea"/>
              <a:cs typeface="Times New Roman" pitchFamily="18" charset="0"/>
            </a:endParaRPr>
          </a:p>
        </p:txBody>
      </p:sp>
      <p:sp>
        <p:nvSpPr>
          <p:cNvPr id="31" name="下矢印 30"/>
          <p:cNvSpPr/>
          <p:nvPr/>
        </p:nvSpPr>
        <p:spPr>
          <a:xfrm>
            <a:off x="3945713" y="3390351"/>
            <a:ext cx="1008112" cy="2155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sp>
        <p:nvSpPr>
          <p:cNvPr id="41" name="角丸四角形 40"/>
          <p:cNvSpPr/>
          <p:nvPr/>
        </p:nvSpPr>
        <p:spPr>
          <a:xfrm>
            <a:off x="4788020" y="4246746"/>
            <a:ext cx="1996003" cy="302831"/>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a:t>重症心身障が</a:t>
            </a:r>
            <a:r>
              <a:rPr lang="ja-JP" altLang="en-US" sz="1300" dirty="0" err="1"/>
              <a:t>い</a:t>
            </a:r>
            <a:endParaRPr lang="ja-JP" altLang="en-US" sz="1300" dirty="0"/>
          </a:p>
        </p:txBody>
      </p:sp>
      <p:sp>
        <p:nvSpPr>
          <p:cNvPr id="43" name="角丸四角形 42"/>
          <p:cNvSpPr/>
          <p:nvPr/>
        </p:nvSpPr>
        <p:spPr>
          <a:xfrm>
            <a:off x="4770093" y="4678997"/>
            <a:ext cx="1996003" cy="285457"/>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err="1"/>
              <a:t>発達障がい</a:t>
            </a:r>
            <a:endParaRPr lang="ja-JP" altLang="en-US" sz="1300" dirty="0"/>
          </a:p>
        </p:txBody>
      </p:sp>
      <p:sp>
        <p:nvSpPr>
          <p:cNvPr id="45" name="角丸四角形 44"/>
          <p:cNvSpPr/>
          <p:nvPr/>
        </p:nvSpPr>
        <p:spPr>
          <a:xfrm>
            <a:off x="4770093" y="5094606"/>
            <a:ext cx="1996003" cy="309669"/>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err="1"/>
              <a:t>高次脳機能障がい</a:t>
            </a:r>
            <a:endParaRPr lang="ja-JP" altLang="en-US" sz="1300" dirty="0"/>
          </a:p>
        </p:txBody>
      </p:sp>
      <p:sp>
        <p:nvSpPr>
          <p:cNvPr id="46" name="角丸四角形 45"/>
          <p:cNvSpPr/>
          <p:nvPr/>
        </p:nvSpPr>
        <p:spPr>
          <a:xfrm>
            <a:off x="2218527" y="4229820"/>
            <a:ext cx="1987365" cy="1042403"/>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a:t>（仮称）</a:t>
            </a:r>
            <a:r>
              <a:rPr lang="ja-JP" altLang="en-US" sz="1300" dirty="0" err="1"/>
              <a:t>障がい</a:t>
            </a:r>
            <a:r>
              <a:rPr lang="ja-JP" altLang="en-US" sz="1300" dirty="0"/>
              <a:t>者地域相談支援センター</a:t>
            </a:r>
            <a:endParaRPr lang="en-US" altLang="ja-JP" sz="1300" dirty="0"/>
          </a:p>
          <a:p>
            <a:pPr algn="ctr"/>
            <a:r>
              <a:rPr lang="ja-JP" altLang="en-US" sz="1300" dirty="0"/>
              <a:t>（</a:t>
            </a:r>
            <a:r>
              <a:rPr lang="ja-JP" altLang="en-US" sz="1300" dirty="0" err="1"/>
              <a:t>障がい</a:t>
            </a:r>
            <a:r>
              <a:rPr lang="ja-JP" altLang="en-US" sz="1300" dirty="0"/>
              <a:t>児者全体を対象とする事業所）</a:t>
            </a:r>
          </a:p>
        </p:txBody>
      </p:sp>
      <p:sp>
        <p:nvSpPr>
          <p:cNvPr id="47" name="正方形/長方形 46"/>
          <p:cNvSpPr/>
          <p:nvPr/>
        </p:nvSpPr>
        <p:spPr>
          <a:xfrm>
            <a:off x="2051646" y="3984015"/>
            <a:ext cx="2311402" cy="166367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sp>
        <p:nvSpPr>
          <p:cNvPr id="48" name="正方形/長方形 47"/>
          <p:cNvSpPr/>
          <p:nvPr/>
        </p:nvSpPr>
        <p:spPr>
          <a:xfrm>
            <a:off x="4554183" y="3989290"/>
            <a:ext cx="2409324" cy="165840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sp>
        <p:nvSpPr>
          <p:cNvPr id="49" name="テキスト ボックス 48"/>
          <p:cNvSpPr txBox="1"/>
          <p:nvPr/>
        </p:nvSpPr>
        <p:spPr>
          <a:xfrm>
            <a:off x="2703967" y="5290323"/>
            <a:ext cx="1006760" cy="357369"/>
          </a:xfrm>
          <a:prstGeom prst="rect">
            <a:avLst/>
          </a:prstGeom>
          <a:noFill/>
        </p:spPr>
        <p:txBody>
          <a:bodyPr wrap="none" lIns="87799" tIns="43900" rIns="87799" bIns="43900" rtlCol="0">
            <a:spAutoFit/>
          </a:bodyPr>
          <a:lstStyle/>
          <a:p>
            <a:r>
              <a:rPr kumimoji="1" lang="en-US" altLang="ja-JP" b="1" dirty="0"/>
              <a:t>×</a:t>
            </a:r>
            <a:r>
              <a:rPr kumimoji="1" lang="ja-JP" altLang="en-US" b="1" dirty="0"/>
              <a:t>４か所</a:t>
            </a:r>
          </a:p>
        </p:txBody>
      </p:sp>
      <p:sp>
        <p:nvSpPr>
          <p:cNvPr id="50" name="テキスト ボックス 49"/>
          <p:cNvSpPr txBox="1"/>
          <p:nvPr/>
        </p:nvSpPr>
        <p:spPr>
          <a:xfrm>
            <a:off x="5120285" y="3801493"/>
            <a:ext cx="1331475" cy="319490"/>
          </a:xfrm>
          <a:prstGeom prst="rect">
            <a:avLst/>
          </a:prstGeom>
          <a:solidFill>
            <a:schemeClr val="bg1"/>
          </a:solidFill>
          <a:ln>
            <a:solidFill>
              <a:schemeClr val="tx1"/>
            </a:solidFill>
          </a:ln>
        </p:spPr>
        <p:txBody>
          <a:bodyPr wrap="none" lIns="87799" tIns="43900" rIns="87799" bIns="43900" rtlCol="0">
            <a:spAutoFit/>
          </a:bodyPr>
          <a:lstStyle/>
          <a:p>
            <a:r>
              <a:rPr lang="ja-JP" altLang="en-US" sz="1500" dirty="0"/>
              <a:t>専門相談窓口</a:t>
            </a:r>
          </a:p>
        </p:txBody>
      </p:sp>
      <p:sp>
        <p:nvSpPr>
          <p:cNvPr id="51" name="テキスト ボックス 50"/>
          <p:cNvSpPr txBox="1"/>
          <p:nvPr/>
        </p:nvSpPr>
        <p:spPr>
          <a:xfrm>
            <a:off x="2541610" y="3801493"/>
            <a:ext cx="1331475" cy="319490"/>
          </a:xfrm>
          <a:prstGeom prst="rect">
            <a:avLst/>
          </a:prstGeom>
          <a:solidFill>
            <a:schemeClr val="bg1"/>
          </a:solidFill>
          <a:ln>
            <a:solidFill>
              <a:schemeClr val="tx1"/>
            </a:solidFill>
          </a:ln>
        </p:spPr>
        <p:txBody>
          <a:bodyPr wrap="none" lIns="87799" tIns="43900" rIns="87799" bIns="43900" rtlCol="0">
            <a:spAutoFit/>
          </a:bodyPr>
          <a:lstStyle/>
          <a:p>
            <a:r>
              <a:rPr lang="ja-JP" altLang="en-US" sz="1500" dirty="0"/>
              <a:t>総合相談窓口</a:t>
            </a:r>
          </a:p>
        </p:txBody>
      </p:sp>
      <p:sp>
        <p:nvSpPr>
          <p:cNvPr id="3" name="スライド番号プレースホルダー 2"/>
          <p:cNvSpPr>
            <a:spLocks noGrp="1"/>
          </p:cNvSpPr>
          <p:nvPr>
            <p:ph type="sldNum" sz="quarter" idx="12"/>
          </p:nvPr>
        </p:nvSpPr>
        <p:spPr>
          <a:xfrm>
            <a:off x="6940625" y="6535351"/>
            <a:ext cx="2133600" cy="345378"/>
          </a:xfrm>
        </p:spPr>
        <p:txBody>
          <a:bodyPr/>
          <a:lstStyle/>
          <a:p>
            <a:fld id="{8E1347B0-3F15-4654-BEA6-EFC7DB7E1244}" type="slidenum">
              <a:rPr kumimoji="1" lang="ja-JP" altLang="en-US" smtClean="0"/>
              <a:t>28</a:t>
            </a:fld>
            <a:endParaRPr kumimoji="1" lang="ja-JP" altLang="en-US" dirty="0"/>
          </a:p>
        </p:txBody>
      </p:sp>
      <p:grpSp>
        <p:nvGrpSpPr>
          <p:cNvPr id="11" name="グループ化 10"/>
          <p:cNvGrpSpPr/>
          <p:nvPr/>
        </p:nvGrpSpPr>
        <p:grpSpPr>
          <a:xfrm>
            <a:off x="577075" y="1293061"/>
            <a:ext cx="7848872" cy="1791181"/>
            <a:chOff x="559775" y="1099813"/>
            <a:chExt cx="7848872" cy="1791181"/>
          </a:xfrm>
        </p:grpSpPr>
        <p:sp>
          <p:nvSpPr>
            <p:cNvPr id="4" name="正方形/長方形 3"/>
            <p:cNvSpPr/>
            <p:nvPr/>
          </p:nvSpPr>
          <p:spPr>
            <a:xfrm>
              <a:off x="559775" y="1222539"/>
              <a:ext cx="7848872" cy="1668455"/>
            </a:xfrm>
            <a:prstGeom prst="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68778" y="1099813"/>
              <a:ext cx="620683" cy="353943"/>
            </a:xfrm>
            <a:prstGeom prst="rect">
              <a:avLst/>
            </a:prstGeom>
            <a:solidFill>
              <a:schemeClr val="bg1"/>
            </a:solidFill>
            <a:ln w="3175">
              <a:solidFill>
                <a:schemeClr val="tx1"/>
              </a:solidFill>
            </a:ln>
          </p:spPr>
          <p:txBody>
            <a:bodyPr wrap="none" rtlCol="0">
              <a:spAutoFit/>
            </a:bodyPr>
            <a:lstStyle/>
            <a:p>
              <a:pPr algn="ctr"/>
              <a:r>
                <a:rPr lang="ja-JP" altLang="en-US" dirty="0"/>
                <a:t>現在</a:t>
              </a:r>
              <a:endParaRPr kumimoji="1" lang="ja-JP" altLang="en-US" dirty="0"/>
            </a:p>
          </p:txBody>
        </p:sp>
      </p:grpSp>
      <p:grpSp>
        <p:nvGrpSpPr>
          <p:cNvPr id="15" name="グループ化 14"/>
          <p:cNvGrpSpPr/>
          <p:nvPr/>
        </p:nvGrpSpPr>
        <p:grpSpPr>
          <a:xfrm>
            <a:off x="569681" y="3535737"/>
            <a:ext cx="7932591" cy="2706177"/>
            <a:chOff x="476056" y="3098324"/>
            <a:chExt cx="7932591" cy="3001341"/>
          </a:xfrm>
        </p:grpSpPr>
        <p:sp>
          <p:nvSpPr>
            <p:cNvPr id="28" name="正方形/長方形 27"/>
            <p:cNvSpPr/>
            <p:nvPr/>
          </p:nvSpPr>
          <p:spPr>
            <a:xfrm>
              <a:off x="476056" y="3270715"/>
              <a:ext cx="7932591" cy="2828950"/>
            </a:xfrm>
            <a:prstGeom prst="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59775" y="3098324"/>
              <a:ext cx="838691" cy="353943"/>
            </a:xfrm>
            <a:prstGeom prst="rect">
              <a:avLst/>
            </a:prstGeom>
            <a:solidFill>
              <a:schemeClr val="bg1"/>
            </a:solidFill>
            <a:ln>
              <a:solidFill>
                <a:schemeClr val="tx1"/>
              </a:solidFill>
            </a:ln>
          </p:spPr>
          <p:txBody>
            <a:bodyPr wrap="none" rtlCol="0">
              <a:spAutoFit/>
            </a:bodyPr>
            <a:lstStyle/>
            <a:p>
              <a:pPr algn="ctr"/>
              <a:r>
                <a:rPr kumimoji="1" lang="ja-JP" altLang="en-US" dirty="0"/>
                <a:t>整備後</a:t>
              </a:r>
            </a:p>
          </p:txBody>
        </p:sp>
      </p:grpSp>
      <p:sp>
        <p:nvSpPr>
          <p:cNvPr id="34" name="Text Box 15">
            <a:extLst>
              <a:ext uri="{FF2B5EF4-FFF2-40B4-BE49-F238E27FC236}">
                <a16:creationId xmlns:a16="http://schemas.microsoft.com/office/drawing/2014/main" id="{DF19B346-5049-4E8F-A0FD-96AAFFEEF3A5}"/>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78965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49909" y="42622"/>
            <a:ext cx="6412762" cy="381797"/>
          </a:xfrm>
          <a:prstGeom prst="rect">
            <a:avLst/>
          </a:prstGeom>
        </p:spPr>
        <p:txBody>
          <a:bodyPr wrap="square" lIns="87799" tIns="43900" rIns="87799" bIns="43900">
            <a:spAutoFit/>
          </a:bodyPr>
          <a:lstStyle/>
          <a:p>
            <a:pPr indent="134137" eaLnBrk="0" fontAlgn="base" hangingPunct="0">
              <a:spcBef>
                <a:spcPct val="0"/>
              </a:spcBef>
              <a:spcAft>
                <a:spcPct val="0"/>
              </a:spcAft>
            </a:pPr>
            <a:r>
              <a:rPr lang="en-US" altLang="ja-JP" sz="1900" dirty="0">
                <a:latin typeface="+mn-ea"/>
                <a:cs typeface="Times New Roman" pitchFamily="18" charset="0"/>
              </a:rPr>
              <a:t>【</a:t>
            </a:r>
            <a:r>
              <a:rPr lang="ja-JP" altLang="en-US" sz="1900" dirty="0">
                <a:latin typeface="+mn-ea"/>
                <a:cs typeface="Times New Roman" pitchFamily="18" charset="0"/>
              </a:rPr>
              <a:t>地域における連携強化</a:t>
            </a:r>
            <a:r>
              <a:rPr lang="en-US" altLang="ja-JP" sz="1900" dirty="0">
                <a:latin typeface="+mn-ea"/>
                <a:cs typeface="Times New Roman" pitchFamily="18" charset="0"/>
              </a:rPr>
              <a:t>】</a:t>
            </a:r>
          </a:p>
        </p:txBody>
      </p:sp>
      <p:sp>
        <p:nvSpPr>
          <p:cNvPr id="3" name="テキスト ボックス 2"/>
          <p:cNvSpPr txBox="1"/>
          <p:nvPr/>
        </p:nvSpPr>
        <p:spPr>
          <a:xfrm>
            <a:off x="653370" y="5031469"/>
            <a:ext cx="7837259" cy="950432"/>
          </a:xfrm>
          <a:prstGeom prst="rect">
            <a:avLst/>
          </a:prstGeom>
          <a:noFill/>
        </p:spPr>
        <p:txBody>
          <a:bodyPr wrap="square" lIns="87799" tIns="43900" rIns="87799" bIns="43900" rtlCol="0">
            <a:spAutoFit/>
          </a:bodyPr>
          <a:lstStyle/>
          <a:p>
            <a:pPr indent="134137" eaLnBrk="0" fontAlgn="base" hangingPunct="0">
              <a:spcBef>
                <a:spcPct val="0"/>
              </a:spcBef>
              <a:spcAft>
                <a:spcPct val="0"/>
              </a:spcAft>
            </a:pPr>
            <a:r>
              <a:rPr lang="ja-JP" altLang="en-US" sz="1400" dirty="0">
                <a:latin typeface="+mn-ea"/>
                <a:cs typeface="Times New Roman" pitchFamily="18" charset="0"/>
              </a:rPr>
              <a:t>市内を４つのエリアに整理し、各エリアの市民センター・公民館や地域包括支援センター、ＣＳＷなどの支援者と連携し、相談支援のネットワークを構築</a:t>
            </a:r>
            <a:endParaRPr lang="en-US" altLang="ja-JP" sz="1400" dirty="0">
              <a:latin typeface="+mn-ea"/>
              <a:cs typeface="Times New Roman" pitchFamily="18" charset="0"/>
            </a:endParaRPr>
          </a:p>
          <a:p>
            <a:pPr indent="134137" eaLnBrk="0" fontAlgn="base" hangingPunct="0">
              <a:spcBef>
                <a:spcPct val="0"/>
              </a:spcBef>
              <a:spcAft>
                <a:spcPct val="0"/>
              </a:spcAft>
            </a:pPr>
            <a:r>
              <a:rPr lang="en-US" altLang="ja-JP" sz="1400" dirty="0">
                <a:latin typeface="+mn-ea"/>
                <a:cs typeface="Times New Roman" pitchFamily="18" charset="0"/>
              </a:rPr>
              <a:t>※</a:t>
            </a:r>
            <a:r>
              <a:rPr lang="ja-JP" altLang="en-US" sz="1400" dirty="0">
                <a:latin typeface="+mn-ea"/>
                <a:cs typeface="Times New Roman" pitchFamily="18" charset="0"/>
              </a:rPr>
              <a:t>利用者を制限するためのエリアではなく、相談支援のネットワークを構築していくための整理</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（本人や家族の希望を最優先）</a:t>
            </a:r>
            <a:endParaRPr lang="en-US" altLang="ja-JP" sz="1400" dirty="0">
              <a:latin typeface="+mn-ea"/>
              <a:cs typeface="Times New Roman" pitchFamily="18" charset="0"/>
            </a:endParaRPr>
          </a:p>
        </p:txBody>
      </p:sp>
      <p:sp>
        <p:nvSpPr>
          <p:cNvPr id="4" name="正方形/長方形 3"/>
          <p:cNvSpPr/>
          <p:nvPr/>
        </p:nvSpPr>
        <p:spPr>
          <a:xfrm>
            <a:off x="2515735" y="1712959"/>
            <a:ext cx="4572000" cy="304101"/>
          </a:xfrm>
          <a:prstGeom prst="rect">
            <a:avLst/>
          </a:prstGeom>
        </p:spPr>
        <p:txBody>
          <a:bodyPr lIns="87799" tIns="43900" rIns="87799" bIns="43900">
            <a:spAutoFit/>
          </a:bodyPr>
          <a:lstStyle/>
          <a:p>
            <a:pPr indent="134137" eaLnBrk="0" fontAlgn="base" hangingPunct="0">
              <a:spcBef>
                <a:spcPct val="0"/>
              </a:spcBef>
              <a:spcAft>
                <a:spcPct val="0"/>
              </a:spcAft>
            </a:pPr>
            <a:r>
              <a:rPr lang="ja-JP" altLang="en-US" sz="1400" dirty="0">
                <a:latin typeface="+mn-ea"/>
                <a:cs typeface="Times New Roman" pitchFamily="18" charset="0"/>
              </a:rPr>
              <a:t>全事業所が、市内全域を対象としている</a:t>
            </a:r>
            <a:endParaRPr lang="en-US" altLang="ja-JP" sz="1400" dirty="0">
              <a:latin typeface="+mn-ea"/>
              <a:cs typeface="Times New Roman" pitchFamily="18" charset="0"/>
            </a:endParaRPr>
          </a:p>
        </p:txBody>
      </p:sp>
      <p:sp>
        <p:nvSpPr>
          <p:cNvPr id="7" name="下矢印 6"/>
          <p:cNvSpPr/>
          <p:nvPr/>
        </p:nvSpPr>
        <p:spPr>
          <a:xfrm>
            <a:off x="4055702" y="2157398"/>
            <a:ext cx="1008112" cy="2155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grpSp>
        <p:nvGrpSpPr>
          <p:cNvPr id="22" name="グループ化 21"/>
          <p:cNvGrpSpPr/>
          <p:nvPr/>
        </p:nvGrpSpPr>
        <p:grpSpPr>
          <a:xfrm>
            <a:off x="1753909" y="2404749"/>
            <a:ext cx="5763164" cy="2386805"/>
            <a:chOff x="1686438" y="2091058"/>
            <a:chExt cx="5763164" cy="2386805"/>
          </a:xfrm>
        </p:grpSpPr>
        <p:sp>
          <p:nvSpPr>
            <p:cNvPr id="18" name="正方形/長方形 17"/>
            <p:cNvSpPr/>
            <p:nvPr/>
          </p:nvSpPr>
          <p:spPr>
            <a:xfrm>
              <a:off x="4651142" y="2281527"/>
              <a:ext cx="2798460" cy="2156975"/>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grpSp>
          <p:nvGrpSpPr>
            <p:cNvPr id="10" name="グループ化 9"/>
            <p:cNvGrpSpPr/>
            <p:nvPr/>
          </p:nvGrpSpPr>
          <p:grpSpPr>
            <a:xfrm>
              <a:off x="1686438" y="2091058"/>
              <a:ext cx="5461405" cy="2386805"/>
              <a:chOff x="1686438" y="2091058"/>
              <a:chExt cx="5461405" cy="2386805"/>
            </a:xfrm>
          </p:grpSpPr>
          <p:sp>
            <p:nvSpPr>
              <p:cNvPr id="11" name="角丸四角形 10"/>
              <p:cNvSpPr/>
              <p:nvPr/>
            </p:nvSpPr>
            <p:spPr>
              <a:xfrm>
                <a:off x="2071907" y="2557409"/>
                <a:ext cx="1987365" cy="1042403"/>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a:t>（仮称）</a:t>
                </a:r>
                <a:r>
                  <a:rPr lang="ja-JP" altLang="en-US" sz="1300" dirty="0" err="1"/>
                  <a:t>障がい</a:t>
                </a:r>
                <a:r>
                  <a:rPr lang="ja-JP" altLang="en-US" sz="1300" dirty="0"/>
                  <a:t>者地域相談支援センター</a:t>
                </a:r>
                <a:endParaRPr lang="en-US" altLang="ja-JP" sz="1300" dirty="0"/>
              </a:p>
              <a:p>
                <a:pPr algn="ctr"/>
                <a:r>
                  <a:rPr lang="ja-JP" altLang="en-US" sz="1300" dirty="0"/>
                  <a:t>（</a:t>
                </a:r>
                <a:r>
                  <a:rPr lang="ja-JP" altLang="en-US" sz="1300" dirty="0" err="1"/>
                  <a:t>障がい</a:t>
                </a:r>
                <a:r>
                  <a:rPr lang="ja-JP" altLang="en-US" sz="1300" dirty="0"/>
                  <a:t>児者全体を対象とする事業所）</a:t>
                </a:r>
              </a:p>
            </p:txBody>
          </p:sp>
          <p:sp>
            <p:nvSpPr>
              <p:cNvPr id="12" name="正方形/長方形 11"/>
              <p:cNvSpPr/>
              <p:nvPr/>
            </p:nvSpPr>
            <p:spPr>
              <a:xfrm>
                <a:off x="1686438" y="2306811"/>
                <a:ext cx="2798460" cy="217105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87799" tIns="43900" rIns="87799" bIns="43900" rtlCol="0" anchor="ctr"/>
              <a:lstStyle/>
              <a:p>
                <a:pPr algn="ctr"/>
                <a:endParaRPr kumimoji="1" lang="ja-JP" altLang="en-US"/>
              </a:p>
            </p:txBody>
          </p:sp>
          <p:sp>
            <p:nvSpPr>
              <p:cNvPr id="13" name="テキスト ボックス 12"/>
              <p:cNvSpPr txBox="1"/>
              <p:nvPr/>
            </p:nvSpPr>
            <p:spPr>
              <a:xfrm>
                <a:off x="2419930" y="2091058"/>
                <a:ext cx="1331475" cy="319490"/>
              </a:xfrm>
              <a:prstGeom prst="rect">
                <a:avLst/>
              </a:prstGeom>
              <a:solidFill>
                <a:schemeClr val="bg1"/>
              </a:solidFill>
              <a:ln>
                <a:solidFill>
                  <a:schemeClr val="tx1"/>
                </a:solidFill>
              </a:ln>
            </p:spPr>
            <p:txBody>
              <a:bodyPr wrap="none" lIns="87799" tIns="43900" rIns="87799" bIns="43900" rtlCol="0">
                <a:spAutoFit/>
              </a:bodyPr>
              <a:lstStyle/>
              <a:p>
                <a:r>
                  <a:rPr lang="ja-JP" altLang="en-US" sz="1500" dirty="0"/>
                  <a:t>総合相談窓口</a:t>
                </a:r>
              </a:p>
            </p:txBody>
          </p:sp>
          <p:sp>
            <p:nvSpPr>
              <p:cNvPr id="14" name="正方形/長方形 13"/>
              <p:cNvSpPr/>
              <p:nvPr/>
            </p:nvSpPr>
            <p:spPr>
              <a:xfrm>
                <a:off x="1823276" y="3789041"/>
                <a:ext cx="2764843" cy="688822"/>
              </a:xfrm>
              <a:prstGeom prst="rect">
                <a:avLst/>
              </a:prstGeom>
            </p:spPr>
            <p:txBody>
              <a:bodyPr wrap="square" lIns="87799" tIns="43900" rIns="87799" bIns="43900">
                <a:spAutoFit/>
              </a:bodyPr>
              <a:lstStyle/>
              <a:p>
                <a:pPr>
                  <a:spcBef>
                    <a:spcPct val="0"/>
                  </a:spcBef>
                </a:pPr>
                <a:r>
                  <a:rPr lang="ja-JP" altLang="en-US" sz="1300" b="1" dirty="0">
                    <a:ea typeface="HG丸ｺﾞｼｯｸM-PRO" pitchFamily="50" charset="-128"/>
                  </a:rPr>
                  <a:t>→市内４つのエリアを担当</a:t>
                </a:r>
                <a:endParaRPr lang="en-US" altLang="ja-JP" sz="1300" b="1" dirty="0">
                  <a:ea typeface="HG丸ｺﾞｼｯｸM-PRO" pitchFamily="50" charset="-128"/>
                </a:endParaRPr>
              </a:p>
              <a:p>
                <a:pPr>
                  <a:spcBef>
                    <a:spcPct val="0"/>
                  </a:spcBef>
                </a:pPr>
                <a:r>
                  <a:rPr lang="ja-JP" altLang="en-US" sz="1300" b="1" dirty="0">
                    <a:ea typeface="HG丸ｺﾞｼｯｸM-PRO" pitchFamily="50" charset="-128"/>
                  </a:rPr>
                  <a:t>・北部地域　  ・中部地域</a:t>
                </a:r>
                <a:endParaRPr lang="en-US" altLang="ja-JP" sz="1300" b="1" dirty="0">
                  <a:ea typeface="HG丸ｺﾞｼｯｸM-PRO" pitchFamily="50" charset="-128"/>
                </a:endParaRPr>
              </a:p>
              <a:p>
                <a:pPr>
                  <a:spcBef>
                    <a:spcPct val="0"/>
                  </a:spcBef>
                </a:pPr>
                <a:r>
                  <a:rPr lang="ja-JP" altLang="en-US" sz="1300" b="1" dirty="0">
                    <a:ea typeface="HG丸ｺﾞｼｯｸM-PRO" pitchFamily="50" charset="-128"/>
                  </a:rPr>
                  <a:t>・西南部地域 ・東南部地域</a:t>
                </a:r>
                <a:endParaRPr lang="en-US" altLang="ja-JP" sz="1300" b="1" dirty="0">
                  <a:ea typeface="HG丸ｺﾞｼｯｸM-PRO" pitchFamily="50" charset="-128"/>
                </a:endParaRPr>
              </a:p>
            </p:txBody>
          </p:sp>
          <p:sp>
            <p:nvSpPr>
              <p:cNvPr id="15" name="角丸四角形 14"/>
              <p:cNvSpPr/>
              <p:nvPr/>
            </p:nvSpPr>
            <p:spPr>
              <a:xfrm>
                <a:off x="4913221" y="2531706"/>
                <a:ext cx="2234622" cy="332978"/>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a:t>重症心身障が</a:t>
                </a:r>
                <a:r>
                  <a:rPr lang="ja-JP" altLang="en-US" sz="1300" dirty="0" err="1"/>
                  <a:t>い</a:t>
                </a:r>
                <a:endParaRPr lang="ja-JP" altLang="en-US" sz="1300" dirty="0"/>
              </a:p>
            </p:txBody>
          </p:sp>
          <p:sp>
            <p:nvSpPr>
              <p:cNvPr id="16" name="角丸四角形 15"/>
              <p:cNvSpPr/>
              <p:nvPr/>
            </p:nvSpPr>
            <p:spPr>
              <a:xfrm>
                <a:off x="4913221" y="2921674"/>
                <a:ext cx="2234622" cy="313874"/>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err="1"/>
                  <a:t>発達障がい</a:t>
                </a:r>
                <a:endParaRPr lang="ja-JP" altLang="en-US" sz="1300" dirty="0"/>
              </a:p>
            </p:txBody>
          </p:sp>
          <p:sp>
            <p:nvSpPr>
              <p:cNvPr id="17" name="角丸四角形 16"/>
              <p:cNvSpPr/>
              <p:nvPr/>
            </p:nvSpPr>
            <p:spPr>
              <a:xfrm>
                <a:off x="4913221" y="3306230"/>
                <a:ext cx="2234622" cy="340498"/>
              </a:xfrm>
              <a:prstGeom prst="roundRect">
                <a:avLst/>
              </a:prstGeom>
            </p:spPr>
            <p:style>
              <a:lnRef idx="2">
                <a:schemeClr val="accent6"/>
              </a:lnRef>
              <a:fillRef idx="1">
                <a:schemeClr val="lt1"/>
              </a:fillRef>
              <a:effectRef idx="0">
                <a:schemeClr val="accent6"/>
              </a:effectRef>
              <a:fontRef idx="minor">
                <a:schemeClr val="dk1"/>
              </a:fontRef>
            </p:style>
            <p:txBody>
              <a:bodyPr lIns="87799" tIns="43900" rIns="87799" bIns="43900" rtlCol="0" anchor="ctr"/>
              <a:lstStyle/>
              <a:p>
                <a:pPr algn="ctr"/>
                <a:r>
                  <a:rPr lang="ja-JP" altLang="en-US" sz="1300" dirty="0" err="1"/>
                  <a:t>高次脳機能障がい</a:t>
                </a:r>
                <a:endParaRPr lang="ja-JP" altLang="en-US" sz="1300" dirty="0"/>
              </a:p>
            </p:txBody>
          </p:sp>
          <p:sp>
            <p:nvSpPr>
              <p:cNvPr id="19" name="テキスト ボックス 18"/>
              <p:cNvSpPr txBox="1"/>
              <p:nvPr/>
            </p:nvSpPr>
            <p:spPr>
              <a:xfrm>
                <a:off x="5384634" y="2091058"/>
                <a:ext cx="1331475" cy="319490"/>
              </a:xfrm>
              <a:prstGeom prst="rect">
                <a:avLst/>
              </a:prstGeom>
              <a:solidFill>
                <a:schemeClr val="bg1"/>
              </a:solidFill>
              <a:ln>
                <a:solidFill>
                  <a:schemeClr val="tx1"/>
                </a:solidFill>
              </a:ln>
            </p:spPr>
            <p:txBody>
              <a:bodyPr wrap="none" lIns="87799" tIns="43900" rIns="87799" bIns="43900" rtlCol="0">
                <a:spAutoFit/>
              </a:bodyPr>
              <a:lstStyle/>
              <a:p>
                <a:r>
                  <a:rPr lang="ja-JP" altLang="en-US" sz="1500" dirty="0"/>
                  <a:t>専門相談窓口</a:t>
                </a:r>
              </a:p>
            </p:txBody>
          </p:sp>
        </p:grpSp>
        <p:sp>
          <p:nvSpPr>
            <p:cNvPr id="21" name="正方形/長方形 20"/>
            <p:cNvSpPr/>
            <p:nvPr/>
          </p:nvSpPr>
          <p:spPr>
            <a:xfrm>
              <a:off x="5146673" y="3789040"/>
              <a:ext cx="1807397" cy="288712"/>
            </a:xfrm>
            <a:prstGeom prst="rect">
              <a:avLst/>
            </a:prstGeom>
          </p:spPr>
          <p:txBody>
            <a:bodyPr wrap="square" lIns="87799" tIns="43900" rIns="87799" bIns="43900">
              <a:spAutoFit/>
            </a:bodyPr>
            <a:lstStyle/>
            <a:p>
              <a:pPr>
                <a:spcBef>
                  <a:spcPct val="0"/>
                </a:spcBef>
              </a:pPr>
              <a:r>
                <a:rPr lang="ja-JP" altLang="en-US" sz="1300" b="1" dirty="0">
                  <a:ea typeface="HG丸ｺﾞｼｯｸM-PRO" pitchFamily="50" charset="-128"/>
                </a:rPr>
                <a:t>→市内全域を担当</a:t>
              </a:r>
              <a:endParaRPr lang="en-US" altLang="ja-JP" sz="1300" b="1" dirty="0">
                <a:ea typeface="HG丸ｺﾞｼｯｸM-PRO" pitchFamily="50" charset="-128"/>
              </a:endParaRPr>
            </a:p>
          </p:txBody>
        </p:sp>
      </p:grpSp>
      <p:sp>
        <p:nvSpPr>
          <p:cNvPr id="9" name="スライド番号プレースホルダー 8"/>
          <p:cNvSpPr>
            <a:spLocks noGrp="1"/>
          </p:cNvSpPr>
          <p:nvPr>
            <p:ph type="sldNum" sz="quarter" idx="12"/>
          </p:nvPr>
        </p:nvSpPr>
        <p:spPr>
          <a:xfrm>
            <a:off x="7010400" y="6503440"/>
            <a:ext cx="2133600" cy="476250"/>
          </a:xfrm>
        </p:spPr>
        <p:txBody>
          <a:bodyPr/>
          <a:lstStyle/>
          <a:p>
            <a:fld id="{8E1347B0-3F15-4654-BEA6-EFC7DB7E1244}" type="slidenum">
              <a:rPr kumimoji="1" lang="ja-JP" altLang="en-US" smtClean="0"/>
              <a:t>29</a:t>
            </a:fld>
            <a:endParaRPr kumimoji="1" lang="ja-JP" altLang="en-US" dirty="0"/>
          </a:p>
        </p:txBody>
      </p:sp>
      <p:sp>
        <p:nvSpPr>
          <p:cNvPr id="23" name="テキスト ボックス 22"/>
          <p:cNvSpPr txBox="1"/>
          <p:nvPr/>
        </p:nvSpPr>
        <p:spPr>
          <a:xfrm>
            <a:off x="711055" y="472419"/>
            <a:ext cx="7848872" cy="954107"/>
          </a:xfrm>
          <a:prstGeom prst="rect">
            <a:avLst/>
          </a:prstGeom>
          <a:noFill/>
          <a:ln w="3175">
            <a:solidFill>
              <a:schemeClr val="tx1"/>
            </a:solidFill>
          </a:ln>
        </p:spPr>
        <p:txBody>
          <a:bodyPr wrap="square" rtlCol="0">
            <a:spAutoFit/>
          </a:bodyPr>
          <a:lstStyle/>
          <a:p>
            <a:pPr indent="134137" eaLnBrk="0" fontAlgn="base" hangingPunct="0">
              <a:spcBef>
                <a:spcPct val="0"/>
              </a:spcBef>
              <a:spcAft>
                <a:spcPct val="0"/>
              </a:spcAft>
            </a:pPr>
            <a:r>
              <a:rPr lang="ja-JP" altLang="en-US" sz="1400" dirty="0">
                <a:latin typeface="+mn-ea"/>
                <a:cs typeface="Times New Roman" pitchFamily="18" charset="0"/>
              </a:rPr>
              <a:t>＜目的＞　・地域包括支援センター、ＣＳＷ、市民センター・公民館等の相談機関にとって連携をとりや</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　　　　　　　　すい相談支援事業所の配置とする。</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　　　　　　　・より地域に根差した相談窓口として、今まで地域につながっていなかった地域の潜在的</a:t>
            </a:r>
            <a:endParaRPr lang="en-US" altLang="ja-JP" sz="1400" dirty="0">
              <a:latin typeface="+mn-ea"/>
              <a:cs typeface="Times New Roman" pitchFamily="18" charset="0"/>
            </a:endParaRPr>
          </a:p>
          <a:p>
            <a:pPr indent="134137" eaLnBrk="0" fontAlgn="base" hangingPunct="0">
              <a:spcBef>
                <a:spcPct val="0"/>
              </a:spcBef>
              <a:spcAft>
                <a:spcPct val="0"/>
              </a:spcAft>
            </a:pPr>
            <a:r>
              <a:rPr lang="ja-JP" altLang="en-US" sz="1400" dirty="0">
                <a:latin typeface="+mn-ea"/>
                <a:cs typeface="Times New Roman" pitchFamily="18" charset="0"/>
              </a:rPr>
              <a:t>　　　　　　　　なニーズを、地域全体で支える体制として、強化を図る。</a:t>
            </a:r>
            <a:endParaRPr lang="en-US" altLang="ja-JP" sz="1400" dirty="0">
              <a:latin typeface="+mn-ea"/>
              <a:cs typeface="Times New Roman" pitchFamily="18" charset="0"/>
            </a:endParaRPr>
          </a:p>
        </p:txBody>
      </p:sp>
      <p:grpSp>
        <p:nvGrpSpPr>
          <p:cNvPr id="31" name="グループ化 30"/>
          <p:cNvGrpSpPr/>
          <p:nvPr/>
        </p:nvGrpSpPr>
        <p:grpSpPr>
          <a:xfrm>
            <a:off x="711055" y="1568838"/>
            <a:ext cx="7848872" cy="471258"/>
            <a:chOff x="568229" y="1233538"/>
            <a:chExt cx="7848872" cy="471258"/>
          </a:xfrm>
        </p:grpSpPr>
        <p:sp>
          <p:nvSpPr>
            <p:cNvPr id="25" name="正方形/長方形 24"/>
            <p:cNvSpPr/>
            <p:nvPr/>
          </p:nvSpPr>
          <p:spPr>
            <a:xfrm>
              <a:off x="568229" y="1379134"/>
              <a:ext cx="7848872" cy="325662"/>
            </a:xfrm>
            <a:prstGeom prst="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18638" y="1233538"/>
              <a:ext cx="620683" cy="353943"/>
            </a:xfrm>
            <a:prstGeom prst="rect">
              <a:avLst/>
            </a:prstGeom>
            <a:solidFill>
              <a:schemeClr val="bg1"/>
            </a:solidFill>
            <a:ln>
              <a:solidFill>
                <a:schemeClr val="tx1"/>
              </a:solidFill>
            </a:ln>
          </p:spPr>
          <p:txBody>
            <a:bodyPr wrap="none" rtlCol="0">
              <a:spAutoFit/>
            </a:bodyPr>
            <a:lstStyle/>
            <a:p>
              <a:pPr algn="ctr"/>
              <a:r>
                <a:rPr lang="ja-JP" altLang="en-US" dirty="0"/>
                <a:t>現在</a:t>
              </a:r>
              <a:endParaRPr kumimoji="1" lang="ja-JP" altLang="en-US" dirty="0"/>
            </a:p>
          </p:txBody>
        </p:sp>
      </p:grpSp>
      <p:sp>
        <p:nvSpPr>
          <p:cNvPr id="30" name="正方形/長方形 29"/>
          <p:cNvSpPr/>
          <p:nvPr/>
        </p:nvSpPr>
        <p:spPr>
          <a:xfrm>
            <a:off x="711055" y="2272093"/>
            <a:ext cx="7848872" cy="2674707"/>
          </a:xfrm>
          <a:prstGeom prst="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761464" y="2140252"/>
            <a:ext cx="838691" cy="353943"/>
          </a:xfrm>
          <a:prstGeom prst="rect">
            <a:avLst/>
          </a:prstGeom>
          <a:solidFill>
            <a:schemeClr val="bg1"/>
          </a:solidFill>
          <a:ln>
            <a:solidFill>
              <a:schemeClr val="tx1"/>
            </a:solidFill>
          </a:ln>
        </p:spPr>
        <p:txBody>
          <a:bodyPr wrap="none" rtlCol="0">
            <a:spAutoFit/>
          </a:bodyPr>
          <a:lstStyle/>
          <a:p>
            <a:pPr algn="ctr"/>
            <a:r>
              <a:rPr kumimoji="1" lang="ja-JP" altLang="en-US" dirty="0"/>
              <a:t>整備後</a:t>
            </a:r>
          </a:p>
        </p:txBody>
      </p:sp>
      <p:sp>
        <p:nvSpPr>
          <p:cNvPr id="26" name="Text Box 15">
            <a:extLst>
              <a:ext uri="{FF2B5EF4-FFF2-40B4-BE49-F238E27FC236}">
                <a16:creationId xmlns:a16="http://schemas.microsoft.com/office/drawing/2014/main" id="{89846D63-3388-479F-844E-03E250CE85E2}"/>
              </a:ext>
            </a:extLst>
          </p:cNvPr>
          <p:cNvSpPr txBox="1">
            <a:spLocks noChangeArrowheads="1"/>
          </p:cNvSpPr>
          <p:nvPr/>
        </p:nvSpPr>
        <p:spPr bwMode="auto">
          <a:xfrm>
            <a:off x="179512" y="638558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95344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425719"/>
            <a:ext cx="2133600" cy="476250"/>
          </a:xfrm>
        </p:spPr>
        <p:txBody>
          <a:bodyPr/>
          <a:lstStyle/>
          <a:p>
            <a:pPr>
              <a:defRPr/>
            </a:pPr>
            <a:fld id="{804D6B79-3AEB-42FE-A736-A41F7AEA0445}" type="slidenum">
              <a:rPr lang="en-US" altLang="ja-JP" smtClean="0"/>
              <a:pPr>
                <a:defRPr/>
              </a:pPr>
              <a:t>3</a:t>
            </a:fld>
            <a:endParaRPr lang="en-US" altLang="ja-JP"/>
          </a:p>
        </p:txBody>
      </p:sp>
      <p:sp>
        <p:nvSpPr>
          <p:cNvPr id="7" name="テキスト プレースホルダー 2">
            <a:extLst>
              <a:ext uri="{FF2B5EF4-FFF2-40B4-BE49-F238E27FC236}">
                <a16:creationId xmlns:a16="http://schemas.microsoft.com/office/drawing/2014/main" id="{DDEDF46D-BEBC-4E4C-8343-F43CE0133DA3}"/>
              </a:ext>
            </a:extLst>
          </p:cNvPr>
          <p:cNvSpPr txBox="1">
            <a:spLocks/>
          </p:cNvSpPr>
          <p:nvPr/>
        </p:nvSpPr>
        <p:spPr bwMode="auto">
          <a:xfrm>
            <a:off x="722313" y="3212976"/>
            <a:ext cx="7772400" cy="158417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ja-JP" altLang="en-US" sz="3600" b="1" kern="0" cap="all" dirty="0">
                <a:solidFill>
                  <a:srgbClr val="000000"/>
                </a:solidFill>
                <a:latin typeface="ＭＳ Ｐゴシック"/>
                <a:cs typeface="+mj-cs"/>
              </a:rPr>
              <a:t>相談支援の変遷と</a:t>
            </a:r>
            <a:br>
              <a:rPr lang="en-US" altLang="ja-JP" sz="3600" b="1" kern="0" cap="all" dirty="0">
                <a:solidFill>
                  <a:srgbClr val="000000"/>
                </a:solidFill>
                <a:latin typeface="ＭＳ Ｐゴシック"/>
                <a:cs typeface="+mj-cs"/>
              </a:rPr>
            </a:br>
            <a:r>
              <a:rPr lang="ja-JP" altLang="en-US" sz="3600" b="1" kern="0" cap="all" dirty="0">
                <a:solidFill>
                  <a:srgbClr val="000000"/>
                </a:solidFill>
                <a:latin typeface="ＭＳ Ｐゴシック"/>
                <a:cs typeface="+mj-cs"/>
              </a:rPr>
              <a:t>基幹相談支援センターの役割</a:t>
            </a:r>
            <a:endParaRPr lang="ja-JP" altLang="en-US" kern="0" dirty="0"/>
          </a:p>
        </p:txBody>
      </p:sp>
    </p:spTree>
    <p:extLst>
      <p:ext uri="{BB962C8B-B14F-4D97-AF65-F5344CB8AC3E}">
        <p14:creationId xmlns:p14="http://schemas.microsoft.com/office/powerpoint/2010/main" val="41261718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協議会を活用した</a:t>
            </a:r>
            <a:br>
              <a:rPr lang="en-US" altLang="ja-JP" sz="3600" dirty="0">
                <a:solidFill>
                  <a:schemeClr val="tx1"/>
                </a:solidFill>
                <a:latin typeface="+mj-ea"/>
              </a:rPr>
            </a:br>
            <a:r>
              <a:rPr lang="ja-JP" altLang="en-US" sz="3600" dirty="0">
                <a:solidFill>
                  <a:schemeClr val="tx1"/>
                </a:solidFill>
                <a:latin typeface="+mj-ea"/>
              </a:rPr>
              <a:t>地域生活支援拠点等の整備</a:t>
            </a:r>
          </a:p>
        </p:txBody>
      </p:sp>
      <p:sp>
        <p:nvSpPr>
          <p:cNvPr id="3" name="コンテンツ プレースホルダー 2"/>
          <p:cNvSpPr>
            <a:spLocks noGrp="1"/>
          </p:cNvSpPr>
          <p:nvPr>
            <p:ph idx="1"/>
          </p:nvPr>
        </p:nvSpPr>
        <p:spPr/>
        <p:txBody>
          <a:bodyPr/>
          <a:lstStyle/>
          <a:p>
            <a:r>
              <a:rPr kumimoji="1" lang="ja-JP" altLang="en-US" dirty="0"/>
              <a:t>協議会において、地域課題を抽出</a:t>
            </a:r>
            <a:endParaRPr kumimoji="1" lang="en-US" altLang="ja-JP" dirty="0"/>
          </a:p>
          <a:p>
            <a:pPr marL="0" indent="0">
              <a:buNone/>
            </a:pPr>
            <a:r>
              <a:rPr lang="ja-JP" altLang="en-US" dirty="0"/>
              <a:t>　 （短期入所の利用に関して）</a:t>
            </a:r>
            <a:endParaRPr kumimoji="1" lang="en-US" altLang="ja-JP" dirty="0"/>
          </a:p>
          <a:p>
            <a:r>
              <a:rPr lang="ja-JP" altLang="en-US" dirty="0"/>
              <a:t>地域生活支援拠点等ワーキングを設置し、</a:t>
            </a:r>
            <a:endParaRPr lang="en-US" altLang="ja-JP" dirty="0"/>
          </a:p>
          <a:p>
            <a:pPr marL="0" indent="0">
              <a:buNone/>
            </a:pPr>
            <a:r>
              <a:rPr lang="ja-JP" altLang="en-US" dirty="0"/>
              <a:t>　 短期入所の実態調査を行い、分析</a:t>
            </a:r>
            <a:endParaRPr lang="en-US" altLang="ja-JP" dirty="0"/>
          </a:p>
          <a:p>
            <a:r>
              <a:rPr lang="ja-JP" altLang="en-US" dirty="0"/>
              <a:t>体験利用の促進に関する取り組みと、ハイリスクと思われる世帯へ訪問活動</a:t>
            </a:r>
            <a:endParaRPr lang="en-US" altLang="ja-JP" dirty="0"/>
          </a:p>
          <a:p>
            <a:r>
              <a:rPr lang="ja-JP" altLang="en-US" dirty="0"/>
              <a:t>協議会の相談支援部会にて、事業化へ向けた取り組みを本格化</a:t>
            </a:r>
            <a:endParaRPr lang="en-US" altLang="ja-JP"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25345"/>
            <a:ext cx="2133600" cy="476250"/>
          </a:xfrm>
        </p:spPr>
        <p:txBody>
          <a:bodyPr/>
          <a:lstStyle/>
          <a:p>
            <a:pPr>
              <a:defRPr/>
            </a:pPr>
            <a:fld id="{804D6B79-3AEB-42FE-A736-A41F7AEA0445}" type="slidenum">
              <a:rPr lang="en-US" altLang="ja-JP" smtClean="0"/>
              <a:pPr>
                <a:defRPr/>
              </a:pPr>
              <a:t>30</a:t>
            </a:fld>
            <a:endParaRPr lang="en-US" altLang="ja-JP" dirty="0"/>
          </a:p>
        </p:txBody>
      </p:sp>
    </p:spTree>
    <p:extLst>
      <p:ext uri="{BB962C8B-B14F-4D97-AF65-F5344CB8AC3E}">
        <p14:creationId xmlns:p14="http://schemas.microsoft.com/office/powerpoint/2010/main" val="3175189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1812C7C-451C-40A5-8064-5FD3EC0398C1}"/>
              </a:ext>
            </a:extLst>
          </p:cNvPr>
          <p:cNvSpPr>
            <a:spLocks noGrp="1"/>
          </p:cNvSpPr>
          <p:nvPr>
            <p:ph sz="half" idx="1"/>
          </p:nvPr>
        </p:nvSpPr>
        <p:spPr>
          <a:xfrm>
            <a:off x="4572000" y="1512674"/>
            <a:ext cx="3886200" cy="4940662"/>
          </a:xfrm>
          <a:ln>
            <a:solidFill>
              <a:schemeClr val="tx1"/>
            </a:solidFill>
          </a:ln>
        </p:spPr>
        <p:txBody>
          <a:bodyPr>
            <a:noAutofit/>
          </a:bodyPr>
          <a:lstStyle/>
          <a:p>
            <a:pPr marL="0" indent="0">
              <a:buNone/>
            </a:pPr>
            <a:r>
              <a:rPr lang="ja-JP" altLang="en-US" sz="1800" dirty="0"/>
              <a:t>〇体験の機会及び場の機能の強化</a:t>
            </a:r>
            <a:endParaRPr lang="en-US" altLang="ja-JP" sz="1800" dirty="0"/>
          </a:p>
          <a:p>
            <a:pPr marL="0" indent="0">
              <a:buNone/>
            </a:pPr>
            <a:r>
              <a:rPr lang="ja-JP" altLang="en-US" sz="1800" dirty="0"/>
              <a:t>　　　　　　→　体験利用の普及</a:t>
            </a:r>
            <a:endParaRPr lang="en-US" altLang="ja-JP" sz="1800" dirty="0"/>
          </a:p>
          <a:p>
            <a:pPr marL="0" indent="0">
              <a:buNone/>
            </a:pPr>
            <a:r>
              <a:rPr lang="ja-JP" altLang="en-US" sz="1800" dirty="0"/>
              <a:t>〇緊急時に自宅での支援で過ごすこと　</a:t>
            </a:r>
            <a:endParaRPr lang="en-US" altLang="ja-JP" sz="1800" dirty="0"/>
          </a:p>
          <a:p>
            <a:pPr marL="0" indent="0">
              <a:buNone/>
            </a:pPr>
            <a:r>
              <a:rPr lang="ja-JP" altLang="en-US" sz="1800" dirty="0"/>
              <a:t>　 はできないか　→　継続検討</a:t>
            </a:r>
            <a:endParaRPr lang="en-US" altLang="ja-JP" sz="1800" dirty="0"/>
          </a:p>
          <a:p>
            <a:pPr marL="0" indent="0">
              <a:buNone/>
            </a:pPr>
            <a:endParaRPr lang="en-US" altLang="ja-JP" sz="1800" dirty="0"/>
          </a:p>
          <a:p>
            <a:pPr marL="0" indent="0">
              <a:buNone/>
            </a:pPr>
            <a:endParaRPr lang="en-US" altLang="ja-JP" sz="1800" dirty="0"/>
          </a:p>
          <a:p>
            <a:pPr marL="0" indent="0">
              <a:buNone/>
            </a:pPr>
            <a:endParaRPr lang="en-US" altLang="ja-JP" sz="1800" dirty="0"/>
          </a:p>
          <a:p>
            <a:pPr marL="0" indent="0">
              <a:buNone/>
            </a:pPr>
            <a:r>
              <a:rPr lang="ja-JP" altLang="en-US" sz="1800" dirty="0"/>
              <a:t>〇緊急時の受け入れ及び対応の機能</a:t>
            </a:r>
            <a:endParaRPr lang="en-US" altLang="ja-JP" sz="1800" dirty="0"/>
          </a:p>
          <a:p>
            <a:pPr marL="0" indent="0">
              <a:buNone/>
            </a:pPr>
            <a:r>
              <a:rPr lang="ja-JP" altLang="en-US" sz="1800" dirty="0"/>
              <a:t>　の強化　→　居室確保事業</a:t>
            </a:r>
            <a:endParaRPr lang="en-US" altLang="ja-JP" sz="1800" dirty="0"/>
          </a:p>
          <a:p>
            <a:pPr marL="0" indent="0">
              <a:buNone/>
            </a:pPr>
            <a:r>
              <a:rPr lang="ja-JP" altLang="en-US" sz="1800" dirty="0"/>
              <a:t>〇安全安心プランの普及（震災時含）</a:t>
            </a:r>
            <a:endParaRPr lang="en-US" altLang="ja-JP" sz="1800" dirty="0"/>
          </a:p>
          <a:p>
            <a:pPr marL="0" indent="0">
              <a:buNone/>
            </a:pPr>
            <a:r>
              <a:rPr lang="ja-JP" altLang="en-US" sz="1800" dirty="0"/>
              <a:t>　→相談支援事業所が作成</a:t>
            </a:r>
            <a:endParaRPr lang="en-US" altLang="ja-JP" sz="1800" dirty="0"/>
          </a:p>
          <a:p>
            <a:pPr marL="0" indent="0">
              <a:buNone/>
            </a:pPr>
            <a:r>
              <a:rPr lang="ja-JP" altLang="en-US" sz="1800" dirty="0"/>
              <a:t>〇</a:t>
            </a:r>
            <a:r>
              <a:rPr lang="en-US" altLang="ja-JP" sz="1800" dirty="0"/>
              <a:t>24</a:t>
            </a:r>
            <a:r>
              <a:rPr lang="ja-JP" altLang="en-US" sz="1800" dirty="0"/>
              <a:t>時間</a:t>
            </a:r>
            <a:r>
              <a:rPr lang="en-US" altLang="ja-JP" sz="1800" dirty="0"/>
              <a:t>365</a:t>
            </a:r>
            <a:r>
              <a:rPr lang="ja-JP" altLang="en-US" sz="1800" dirty="0"/>
              <a:t>日　緊急相談ダイヤル</a:t>
            </a:r>
            <a:endParaRPr lang="en-US" altLang="ja-JP" sz="1800" dirty="0"/>
          </a:p>
          <a:p>
            <a:pPr marL="0" indent="0">
              <a:buNone/>
            </a:pPr>
            <a:r>
              <a:rPr lang="ja-JP" altLang="en-US" sz="1800" dirty="0"/>
              <a:t>　→官民協働</a:t>
            </a:r>
            <a:endParaRPr lang="en-US" altLang="ja-JP" sz="1800" dirty="0"/>
          </a:p>
          <a:p>
            <a:pPr marL="0" indent="0">
              <a:buNone/>
            </a:pPr>
            <a:r>
              <a:rPr lang="ja-JP" altLang="en-US" sz="1800" dirty="0"/>
              <a:t>　　　</a:t>
            </a:r>
            <a:endParaRPr lang="en-US" altLang="ja-JP" sz="1800" dirty="0"/>
          </a:p>
          <a:p>
            <a:pPr marL="0" indent="0">
              <a:buNone/>
            </a:pPr>
            <a:r>
              <a:rPr lang="ja-JP" altLang="en-US" sz="1800" dirty="0"/>
              <a:t>　</a:t>
            </a:r>
          </a:p>
        </p:txBody>
      </p:sp>
      <p:sp>
        <p:nvSpPr>
          <p:cNvPr id="4" name="コンテンツ プレースホルダー 3">
            <a:extLst>
              <a:ext uri="{FF2B5EF4-FFF2-40B4-BE49-F238E27FC236}">
                <a16:creationId xmlns:a16="http://schemas.microsoft.com/office/drawing/2014/main" id="{FAB9E828-D3F2-422F-B784-92FCCD36A108}"/>
              </a:ext>
            </a:extLst>
          </p:cNvPr>
          <p:cNvSpPr>
            <a:spLocks noGrp="1"/>
          </p:cNvSpPr>
          <p:nvPr>
            <p:ph sz="half" idx="2"/>
          </p:nvPr>
        </p:nvSpPr>
        <p:spPr>
          <a:xfrm>
            <a:off x="457200" y="1504712"/>
            <a:ext cx="3886200" cy="4948624"/>
          </a:xfrm>
          <a:ln>
            <a:solidFill>
              <a:schemeClr val="tx1"/>
            </a:solidFill>
          </a:ln>
        </p:spPr>
        <p:txBody>
          <a:bodyPr>
            <a:normAutofit/>
          </a:bodyPr>
          <a:lstStyle/>
          <a:p>
            <a:pPr marL="0" indent="0">
              <a:buNone/>
            </a:pPr>
            <a:r>
              <a:rPr lang="ja-JP" altLang="en-US" sz="1800" dirty="0"/>
              <a:t>・平成</a:t>
            </a:r>
            <a:r>
              <a:rPr lang="en-US" altLang="ja-JP" sz="1800" dirty="0"/>
              <a:t>27</a:t>
            </a:r>
            <a:r>
              <a:rPr lang="ja-JP" altLang="en-US" sz="1800" dirty="0"/>
              <a:t>年度より、ワーキンググループを結成し、短期入所の利用状況（事業所へのアンケートやヒアリング）緊急時の定義、具体的な取り組み、などの検討を開始</a:t>
            </a:r>
            <a:endParaRPr lang="en-US" altLang="ja-JP" sz="1800" dirty="0"/>
          </a:p>
          <a:p>
            <a:pPr marL="0" indent="0">
              <a:buNone/>
            </a:pPr>
            <a:r>
              <a:rPr lang="ja-JP" altLang="en-US" sz="1800" dirty="0"/>
              <a:t>・ハイリスクの定義を仮に設定し、市内の方に対して訪問調査を行う</a:t>
            </a:r>
            <a:endParaRPr lang="en-US" altLang="ja-JP" sz="1800" dirty="0"/>
          </a:p>
          <a:p>
            <a:pPr marL="0" indent="0">
              <a:buNone/>
            </a:pPr>
            <a:endParaRPr lang="en-US" altLang="ja-JP" sz="1800" dirty="0"/>
          </a:p>
          <a:p>
            <a:pPr marL="0" indent="0">
              <a:buNone/>
            </a:pPr>
            <a:r>
              <a:rPr lang="ja-JP" altLang="en-US" sz="1800" dirty="0"/>
              <a:t>新たな相談支援体制の構築へ向け、協議会及び相談支援部会で相談支援体制の検討を開始し、一部実施</a:t>
            </a:r>
          </a:p>
        </p:txBody>
      </p:sp>
      <p:sp>
        <p:nvSpPr>
          <p:cNvPr id="7" name="Rectangle 4">
            <a:extLst>
              <a:ext uri="{FF2B5EF4-FFF2-40B4-BE49-F238E27FC236}">
                <a16:creationId xmlns:a16="http://schemas.microsoft.com/office/drawing/2014/main" id="{9D5558B6-6FC9-42B2-A7C9-46ECCE3EC3EC}"/>
              </a:ext>
            </a:extLst>
          </p:cNvPr>
          <p:cNvSpPr>
            <a:spLocks noGrp="1" noChangeArrowheads="1"/>
          </p:cNvSpPr>
          <p:nvPr>
            <p:ph type="title"/>
          </p:nvPr>
        </p:nvSpPr>
        <p:spPr>
          <a:xfrm>
            <a:off x="457200" y="274638"/>
            <a:ext cx="8229600" cy="1143000"/>
          </a:xfrm>
        </p:spPr>
        <p:txBody>
          <a:bodyPr/>
          <a:lstStyle/>
          <a:p>
            <a:pPr eaLnBrk="1" hangingPunct="1"/>
            <a:r>
              <a:rPr lang="ja-JP" altLang="en-US" sz="3600" dirty="0">
                <a:solidFill>
                  <a:schemeClr val="tx1"/>
                </a:solidFill>
                <a:latin typeface="+mj-ea"/>
              </a:rPr>
              <a:t>協議会を活用した</a:t>
            </a:r>
            <a:br>
              <a:rPr lang="en-US" altLang="ja-JP" sz="3600" dirty="0">
                <a:solidFill>
                  <a:schemeClr val="tx1"/>
                </a:solidFill>
                <a:latin typeface="+mj-ea"/>
              </a:rPr>
            </a:br>
            <a:r>
              <a:rPr lang="ja-JP" altLang="en-US" sz="3600" dirty="0">
                <a:solidFill>
                  <a:schemeClr val="tx1"/>
                </a:solidFill>
                <a:latin typeface="+mj-ea"/>
              </a:rPr>
              <a:t>地域生活支援拠点等の整備</a:t>
            </a:r>
          </a:p>
        </p:txBody>
      </p:sp>
      <p:sp>
        <p:nvSpPr>
          <p:cNvPr id="5" name="スライド番号プレースホルダー 3">
            <a:extLst>
              <a:ext uri="{FF2B5EF4-FFF2-40B4-BE49-F238E27FC236}">
                <a16:creationId xmlns:a16="http://schemas.microsoft.com/office/drawing/2014/main" id="{88928BAF-B4D7-4FCF-A4C6-3B4A3BB606D5}"/>
              </a:ext>
            </a:extLst>
          </p:cNvPr>
          <p:cNvSpPr>
            <a:spLocks noGrp="1"/>
          </p:cNvSpPr>
          <p:nvPr>
            <p:ph type="sldNum" sz="quarter" idx="12"/>
          </p:nvPr>
        </p:nvSpPr>
        <p:spPr>
          <a:xfrm>
            <a:off x="6948264" y="6494775"/>
            <a:ext cx="2133600" cy="338137"/>
          </a:xfrm>
        </p:spPr>
        <p:txBody>
          <a:bodyPr/>
          <a:lstStyle/>
          <a:p>
            <a:pPr>
              <a:defRPr/>
            </a:pPr>
            <a:fld id="{804D6B79-3AEB-42FE-A736-A41F7AEA0445}" type="slidenum">
              <a:rPr lang="en-US" altLang="ja-JP" smtClean="0"/>
              <a:pPr>
                <a:defRPr/>
              </a:pPr>
              <a:t>31</a:t>
            </a:fld>
            <a:endParaRPr lang="en-US" altLang="ja-JP"/>
          </a:p>
        </p:txBody>
      </p:sp>
      <p:sp>
        <p:nvSpPr>
          <p:cNvPr id="6" name="Text Box 15">
            <a:extLst>
              <a:ext uri="{FF2B5EF4-FFF2-40B4-BE49-F238E27FC236}">
                <a16:creationId xmlns:a16="http://schemas.microsoft.com/office/drawing/2014/main" id="{E2CB1935-2078-446C-9B0A-88FAB26A2981}"/>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836738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08920"/>
            <a:ext cx="8229600" cy="1291580"/>
          </a:xfrm>
          <a:ln>
            <a:solidFill>
              <a:schemeClr val="tx1"/>
            </a:solidFill>
          </a:ln>
        </p:spPr>
        <p:txBody>
          <a:bodyPr/>
          <a:lstStyle/>
          <a:p>
            <a:pPr algn="r" eaLnBrk="1" hangingPunct="1"/>
            <a:r>
              <a:rPr lang="ja-JP" altLang="en-US" sz="3600" dirty="0">
                <a:solidFill>
                  <a:schemeClr val="tx1"/>
                </a:solidFill>
                <a:latin typeface="+mj-ea"/>
              </a:rPr>
              <a:t>基幹相談支援センターの役割と</a:t>
            </a:r>
            <a:br>
              <a:rPr lang="en-US" altLang="ja-JP" sz="3600" dirty="0">
                <a:solidFill>
                  <a:schemeClr val="tx1"/>
                </a:solidFill>
                <a:latin typeface="+mj-ea"/>
              </a:rPr>
            </a:br>
            <a:r>
              <a:rPr lang="ja-JP" altLang="en-US" sz="3600" dirty="0">
                <a:solidFill>
                  <a:schemeClr val="tx1"/>
                </a:solidFill>
                <a:latin typeface="+mj-ea"/>
              </a:rPr>
              <a:t>主任相談支援専門員</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521345"/>
            <a:ext cx="2133600" cy="476250"/>
          </a:xfrm>
        </p:spPr>
        <p:txBody>
          <a:bodyPr/>
          <a:lstStyle/>
          <a:p>
            <a:pPr>
              <a:defRPr/>
            </a:pPr>
            <a:fld id="{804D6B79-3AEB-42FE-A736-A41F7AEA0445}" type="slidenum">
              <a:rPr lang="en-US" altLang="ja-JP" smtClean="0"/>
              <a:pPr>
                <a:defRPr/>
              </a:pPr>
              <a:t>32</a:t>
            </a:fld>
            <a:endParaRPr lang="en-US" altLang="ja-JP" dirty="0"/>
          </a:p>
        </p:txBody>
      </p:sp>
      <p:sp>
        <p:nvSpPr>
          <p:cNvPr id="6" name="Rectangle 4">
            <a:extLst>
              <a:ext uri="{FF2B5EF4-FFF2-40B4-BE49-F238E27FC236}">
                <a16:creationId xmlns:a16="http://schemas.microsoft.com/office/drawing/2014/main" id="{DBD97B5B-973D-4DA3-8457-BBACDD1D9B58}"/>
              </a:ext>
            </a:extLst>
          </p:cNvPr>
          <p:cNvSpPr txBox="1">
            <a:spLocks noChangeArrowheads="1"/>
          </p:cNvSpPr>
          <p:nvPr/>
        </p:nvSpPr>
        <p:spPr bwMode="auto">
          <a:xfrm>
            <a:off x="482352" y="4152900"/>
            <a:ext cx="8229600" cy="1291580"/>
          </a:xfrm>
          <a:prstGeom prst="rect">
            <a:avLst/>
          </a:prstGeom>
          <a:noFill/>
          <a:ln>
            <a:no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r" eaLnBrk="1" hangingPunct="1"/>
            <a:r>
              <a:rPr lang="ja-JP" altLang="en-US" sz="3600" kern="0" dirty="0">
                <a:solidFill>
                  <a:schemeClr val="tx1"/>
                </a:solidFill>
                <a:latin typeface="+mj-ea"/>
              </a:rPr>
              <a:t>人材育成の視点から</a:t>
            </a:r>
          </a:p>
        </p:txBody>
      </p:sp>
    </p:spTree>
    <p:extLst>
      <p:ext uri="{BB962C8B-B14F-4D97-AF65-F5344CB8AC3E}">
        <p14:creationId xmlns:p14="http://schemas.microsoft.com/office/powerpoint/2010/main" val="3894908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354360" y="257609"/>
            <a:ext cx="8435280" cy="1143000"/>
          </a:xfrm>
        </p:spPr>
        <p:txBody>
          <a:bodyPr/>
          <a:lstStyle/>
          <a:p>
            <a:pPr eaLnBrk="1" hangingPunct="1"/>
            <a:r>
              <a:rPr lang="ja-JP" altLang="en-US" sz="3600" dirty="0">
                <a:solidFill>
                  <a:schemeClr val="tx1"/>
                </a:solidFill>
                <a:latin typeface="+mj-ea"/>
              </a:rPr>
              <a:t>相談支援従事者養成研修の充実へ向けた議論の中での役割</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25345"/>
            <a:ext cx="2133600" cy="476250"/>
          </a:xfrm>
        </p:spPr>
        <p:txBody>
          <a:bodyPr/>
          <a:lstStyle/>
          <a:p>
            <a:pPr>
              <a:defRPr/>
            </a:pPr>
            <a:fld id="{804D6B79-3AEB-42FE-A736-A41F7AEA0445}" type="slidenum">
              <a:rPr lang="en-US" altLang="ja-JP" smtClean="0"/>
              <a:pPr>
                <a:defRPr/>
              </a:pPr>
              <a:t>33</a:t>
            </a:fld>
            <a:endParaRPr lang="en-US" altLang="ja-JP"/>
          </a:p>
        </p:txBody>
      </p:sp>
      <p:sp>
        <p:nvSpPr>
          <p:cNvPr id="6" name="コンテンツ プレースホルダー 2">
            <a:extLst>
              <a:ext uri="{FF2B5EF4-FFF2-40B4-BE49-F238E27FC236}">
                <a16:creationId xmlns:a16="http://schemas.microsoft.com/office/drawing/2014/main" id="{B89ED6C8-2463-4721-8F36-AFEED2D57EB8}"/>
              </a:ext>
            </a:extLst>
          </p:cNvPr>
          <p:cNvSpPr>
            <a:spLocks noGrp="1"/>
          </p:cNvSpPr>
          <p:nvPr>
            <p:ph idx="1"/>
          </p:nvPr>
        </p:nvSpPr>
        <p:spPr>
          <a:xfrm>
            <a:off x="457200" y="1600200"/>
            <a:ext cx="8229600" cy="4525963"/>
          </a:xfrm>
        </p:spPr>
        <p:txBody>
          <a:bodyPr anchor="ctr">
            <a:normAutofit/>
          </a:bodyPr>
          <a:lstStyle/>
          <a:p>
            <a:pPr marL="0" indent="0">
              <a:buNone/>
            </a:pPr>
            <a:r>
              <a:rPr lang="ja-JP" altLang="en-US" sz="2400" kern="0" dirty="0">
                <a:solidFill>
                  <a:srgbClr val="000000"/>
                </a:solidFill>
              </a:rPr>
              <a:t>・</a:t>
            </a:r>
            <a:r>
              <a:rPr lang="ja-JP" altLang="ja-JP" sz="2400" kern="0" dirty="0">
                <a:solidFill>
                  <a:srgbClr val="000000"/>
                </a:solidFill>
              </a:rPr>
              <a:t>相談支援専門員は、経験を積み重ねても自己の振り返りが必要な業務で</a:t>
            </a:r>
            <a:r>
              <a:rPr lang="ja-JP" altLang="en-US" sz="2400" kern="0" dirty="0">
                <a:solidFill>
                  <a:srgbClr val="000000"/>
                </a:solidFill>
              </a:rPr>
              <a:t>すが</a:t>
            </a:r>
            <a:r>
              <a:rPr lang="ja-JP" altLang="ja-JP" sz="2400" kern="0" dirty="0">
                <a:solidFill>
                  <a:srgbClr val="000000"/>
                </a:solidFill>
              </a:rPr>
              <a:t>、日常業務に追われてしまい、そのような機会を得ることが難しい状況</a:t>
            </a:r>
            <a:r>
              <a:rPr lang="ja-JP" altLang="en-US" sz="2400" kern="0" dirty="0">
                <a:solidFill>
                  <a:srgbClr val="000000"/>
                </a:solidFill>
              </a:rPr>
              <a:t>。</a:t>
            </a:r>
            <a:endParaRPr lang="en-US" altLang="ja-JP" sz="2400" kern="0" dirty="0">
              <a:solidFill>
                <a:srgbClr val="000000"/>
              </a:solidFill>
            </a:endParaRPr>
          </a:p>
          <a:p>
            <a:pPr marL="0" indent="0">
              <a:buNone/>
            </a:pPr>
            <a:r>
              <a:rPr lang="ja-JP" altLang="en-US" sz="2400" kern="0" dirty="0">
                <a:solidFill>
                  <a:srgbClr val="000000"/>
                </a:solidFill>
              </a:rPr>
              <a:t>・</a:t>
            </a:r>
            <a:r>
              <a:rPr lang="ja-JP" altLang="ja-JP" sz="2400" kern="0" dirty="0">
                <a:solidFill>
                  <a:srgbClr val="000000"/>
                </a:solidFill>
              </a:rPr>
              <a:t>自らの支援について他者から助言・指導を受ける機会が少ないことから、助言等を期待して研修を受講される方も多い</a:t>
            </a:r>
            <a:r>
              <a:rPr lang="ja-JP" altLang="en-US" sz="2400" kern="0" dirty="0">
                <a:solidFill>
                  <a:srgbClr val="000000"/>
                </a:solidFill>
              </a:rPr>
              <a:t>。</a:t>
            </a:r>
          </a:p>
          <a:p>
            <a:pPr marL="0" indent="0">
              <a:buNone/>
            </a:pPr>
            <a:r>
              <a:rPr lang="ja-JP" altLang="en-US" sz="2400" kern="0" dirty="0">
                <a:solidFill>
                  <a:srgbClr val="000000"/>
                </a:solidFill>
              </a:rPr>
              <a:t>・そのため、</a:t>
            </a:r>
            <a:r>
              <a:rPr lang="ja-JP" altLang="ja-JP" sz="2400" kern="0" dirty="0">
                <a:solidFill>
                  <a:srgbClr val="000000"/>
                </a:solidFill>
              </a:rPr>
              <a:t>研修の</a:t>
            </a:r>
            <a:r>
              <a:rPr lang="ja-JP" altLang="en-US" sz="2400" kern="0" dirty="0">
                <a:solidFill>
                  <a:srgbClr val="000000"/>
                </a:solidFill>
              </a:rPr>
              <a:t>「</a:t>
            </a:r>
            <a:r>
              <a:rPr lang="ja-JP" altLang="ja-JP" sz="2400" kern="0" dirty="0">
                <a:solidFill>
                  <a:srgbClr val="000000"/>
                </a:solidFill>
              </a:rPr>
              <a:t>合間</a:t>
            </a:r>
            <a:r>
              <a:rPr lang="ja-JP" altLang="en-US" sz="2400" kern="0" dirty="0">
                <a:solidFill>
                  <a:srgbClr val="000000"/>
                </a:solidFill>
              </a:rPr>
              <a:t>」</a:t>
            </a:r>
            <a:r>
              <a:rPr lang="ja-JP" altLang="ja-JP" sz="2400" kern="0" dirty="0">
                <a:solidFill>
                  <a:srgbClr val="000000"/>
                </a:solidFill>
              </a:rPr>
              <a:t>に基幹相談支援センター等に出向いて実地研修を組み入れることで</a:t>
            </a:r>
            <a:r>
              <a:rPr lang="ja-JP" altLang="en-US" sz="2400" kern="0" dirty="0">
                <a:solidFill>
                  <a:srgbClr val="000000"/>
                </a:solidFill>
              </a:rPr>
              <a:t>、</a:t>
            </a:r>
            <a:r>
              <a:rPr lang="ja-JP" altLang="ja-JP" sz="2400" kern="0" dirty="0"/>
              <a:t>研修後も</a:t>
            </a:r>
            <a:r>
              <a:rPr lang="ja-JP" altLang="en-US" sz="2400" kern="0" dirty="0"/>
              <a:t>基幹相談支援センター等で</a:t>
            </a:r>
            <a:r>
              <a:rPr lang="ja-JP" altLang="ja-JP" sz="2400" kern="0" dirty="0"/>
              <a:t>継続して</a:t>
            </a:r>
            <a:r>
              <a:rPr lang="ja-JP" altLang="en-US" sz="2400" kern="0" dirty="0"/>
              <a:t>相談・</a:t>
            </a:r>
            <a:r>
              <a:rPr lang="ja-JP" altLang="ja-JP" sz="2400" kern="0" dirty="0"/>
              <a:t>助言等が受けられる</a:t>
            </a:r>
            <a:r>
              <a:rPr lang="ja-JP" altLang="en-US" sz="2400" kern="0" dirty="0"/>
              <a:t>機会</a:t>
            </a:r>
            <a:r>
              <a:rPr lang="ja-JP" altLang="ja-JP" sz="2400" kern="0" dirty="0"/>
              <a:t>を作</a:t>
            </a:r>
            <a:r>
              <a:rPr lang="ja-JP" altLang="en-US" sz="2400" kern="0" dirty="0"/>
              <a:t>ることが目的</a:t>
            </a:r>
            <a:r>
              <a:rPr lang="ja-JP" altLang="ja-JP" sz="2400" kern="0" dirty="0"/>
              <a:t>。</a:t>
            </a:r>
            <a:endParaRPr lang="ja-JP" altLang="en-US" sz="2400" kern="0" dirty="0"/>
          </a:p>
          <a:p>
            <a:endParaRPr kumimoji="1" lang="ja-JP" altLang="en-US" sz="2400" dirty="0">
              <a:solidFill>
                <a:srgbClr val="000000"/>
              </a:solidFill>
            </a:endParaRPr>
          </a:p>
        </p:txBody>
      </p:sp>
    </p:spTree>
    <p:extLst>
      <p:ext uri="{BB962C8B-B14F-4D97-AF65-F5344CB8AC3E}">
        <p14:creationId xmlns:p14="http://schemas.microsoft.com/office/powerpoint/2010/main" val="28686864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390364" y="257609"/>
            <a:ext cx="8363272" cy="1143000"/>
          </a:xfrm>
        </p:spPr>
        <p:txBody>
          <a:bodyPr/>
          <a:lstStyle/>
          <a:p>
            <a:pPr eaLnBrk="1" hangingPunct="1"/>
            <a:r>
              <a:rPr lang="ja-JP" altLang="en-US" sz="3600" dirty="0">
                <a:solidFill>
                  <a:schemeClr val="tx1"/>
                </a:solidFill>
                <a:latin typeface="+mj-ea"/>
              </a:rPr>
              <a:t>相談支援従事者養成研修の充実へ向けた議論の中での役割</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525345"/>
            <a:ext cx="2133600" cy="476250"/>
          </a:xfrm>
        </p:spPr>
        <p:txBody>
          <a:bodyPr/>
          <a:lstStyle/>
          <a:p>
            <a:pPr>
              <a:defRPr/>
            </a:pPr>
            <a:fld id="{804D6B79-3AEB-42FE-A736-A41F7AEA0445}" type="slidenum">
              <a:rPr lang="en-US" altLang="ja-JP" smtClean="0"/>
              <a:pPr>
                <a:defRPr/>
              </a:pPr>
              <a:t>34</a:t>
            </a:fld>
            <a:endParaRPr lang="en-US" altLang="ja-JP" dirty="0"/>
          </a:p>
        </p:txBody>
      </p:sp>
      <p:sp>
        <p:nvSpPr>
          <p:cNvPr id="6" name="コンテンツ プレースホルダー 2">
            <a:extLst>
              <a:ext uri="{FF2B5EF4-FFF2-40B4-BE49-F238E27FC236}">
                <a16:creationId xmlns:a16="http://schemas.microsoft.com/office/drawing/2014/main" id="{B89ED6C8-2463-4721-8F36-AFEED2D57EB8}"/>
              </a:ext>
            </a:extLst>
          </p:cNvPr>
          <p:cNvSpPr>
            <a:spLocks noGrp="1"/>
          </p:cNvSpPr>
          <p:nvPr>
            <p:ph idx="1"/>
          </p:nvPr>
        </p:nvSpPr>
        <p:spPr>
          <a:xfrm>
            <a:off x="457200" y="1600200"/>
            <a:ext cx="8229600" cy="4525963"/>
          </a:xfrm>
        </p:spPr>
        <p:txBody>
          <a:bodyPr anchor="ctr">
            <a:normAutofit/>
          </a:bodyPr>
          <a:lstStyle/>
          <a:p>
            <a:r>
              <a:rPr lang="ja-JP" altLang="en-US" sz="2400" kern="0" dirty="0">
                <a:solidFill>
                  <a:srgbClr val="000000"/>
                </a:solidFill>
              </a:rPr>
              <a:t>初任者研修及び現任研修の新カリキュラム案では、研修期間に</a:t>
            </a:r>
            <a:r>
              <a:rPr lang="ja-JP" altLang="en-US" sz="2400" dirty="0">
                <a:solidFill>
                  <a:srgbClr val="000000"/>
                </a:solidFill>
              </a:rPr>
              <a:t>合間を取り、</a:t>
            </a:r>
            <a:r>
              <a:rPr lang="ja-JP" altLang="en-US" sz="2400" kern="0" dirty="0">
                <a:solidFill>
                  <a:srgbClr val="000000"/>
                </a:solidFill>
              </a:rPr>
              <a:t>地域での相談支援体制や、協議会の状況をアセスメント「地域アセスメント」してくるような課題が予定</a:t>
            </a:r>
            <a:endParaRPr lang="en-US" altLang="ja-JP" sz="2400" kern="0" dirty="0">
              <a:solidFill>
                <a:srgbClr val="000000"/>
              </a:solidFill>
            </a:endParaRPr>
          </a:p>
          <a:p>
            <a:pPr marL="0" indent="0">
              <a:buNone/>
            </a:pPr>
            <a:r>
              <a:rPr lang="ja-JP" altLang="en-US" sz="2400" dirty="0">
                <a:solidFill>
                  <a:srgbClr val="000000"/>
                </a:solidFill>
              </a:rPr>
              <a:t>　　</a:t>
            </a:r>
            <a:r>
              <a:rPr lang="ja-JP" altLang="en-US" sz="2400" kern="0" dirty="0">
                <a:solidFill>
                  <a:srgbClr val="000000"/>
                </a:solidFill>
              </a:rPr>
              <a:t>　→　当然受講生は、基幹相談支援センターを頼るはず</a:t>
            </a:r>
            <a:endParaRPr lang="en-US" altLang="ja-JP" sz="2400" kern="0" dirty="0">
              <a:solidFill>
                <a:srgbClr val="000000"/>
              </a:solidFill>
            </a:endParaRPr>
          </a:p>
          <a:p>
            <a:pPr marL="0" indent="0">
              <a:buNone/>
            </a:pPr>
            <a:endParaRPr lang="en-US" altLang="ja-JP" sz="2400" kern="0" dirty="0">
              <a:solidFill>
                <a:srgbClr val="000000"/>
              </a:solidFill>
            </a:endParaRPr>
          </a:p>
          <a:p>
            <a:r>
              <a:rPr lang="ja-JP" altLang="en-US" sz="2400" kern="0" dirty="0">
                <a:solidFill>
                  <a:srgbClr val="000000"/>
                </a:solidFill>
              </a:rPr>
              <a:t>また、同様に「個別支援」に関する助言や指導を地域で受けてくる課題もあり、チームアプローチや見立てと手立てなどに関する相談をしてくるような課題も予定</a:t>
            </a:r>
            <a:endParaRPr lang="en-US" altLang="ja-JP" sz="2400" kern="0" dirty="0">
              <a:solidFill>
                <a:srgbClr val="000000"/>
              </a:solidFill>
            </a:endParaRPr>
          </a:p>
          <a:p>
            <a:pPr marL="0" indent="0">
              <a:buNone/>
            </a:pPr>
            <a:r>
              <a:rPr lang="ja-JP" altLang="en-US" sz="2400" dirty="0">
                <a:solidFill>
                  <a:srgbClr val="000000"/>
                </a:solidFill>
              </a:rPr>
              <a:t>　　　→　当然受講生は、基幹相談支援センターを頼るはず</a:t>
            </a:r>
            <a:endParaRPr kumimoji="1" lang="ja-JP" altLang="en-US" sz="2400" dirty="0">
              <a:solidFill>
                <a:srgbClr val="000000"/>
              </a:solidFill>
            </a:endParaRPr>
          </a:p>
        </p:txBody>
      </p:sp>
    </p:spTree>
    <p:extLst>
      <p:ext uri="{BB962C8B-B14F-4D97-AF65-F5344CB8AC3E}">
        <p14:creationId xmlns:p14="http://schemas.microsoft.com/office/powerpoint/2010/main" val="567746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359532" y="274638"/>
            <a:ext cx="8424936" cy="850106"/>
          </a:xfrm>
        </p:spPr>
        <p:txBody>
          <a:bodyPr/>
          <a:lstStyle/>
          <a:p>
            <a:pPr eaLnBrk="1" hangingPunct="1"/>
            <a:r>
              <a:rPr lang="ja-JP" altLang="en-US" sz="3600" dirty="0">
                <a:solidFill>
                  <a:schemeClr val="tx1"/>
                </a:solidFill>
                <a:latin typeface="+mj-ea"/>
              </a:rPr>
              <a:t>相談支援従事者養成研修の充実へ向けた議論の中での役割</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500080"/>
            <a:ext cx="2133600" cy="476250"/>
          </a:xfrm>
        </p:spPr>
        <p:txBody>
          <a:bodyPr/>
          <a:lstStyle/>
          <a:p>
            <a:pPr>
              <a:defRPr/>
            </a:pPr>
            <a:fld id="{804D6B79-3AEB-42FE-A736-A41F7AEA0445}" type="slidenum">
              <a:rPr lang="en-US" altLang="ja-JP" smtClean="0"/>
              <a:pPr>
                <a:defRPr/>
              </a:pPr>
              <a:t>35</a:t>
            </a:fld>
            <a:endParaRPr lang="en-US" altLang="ja-JP" dirty="0"/>
          </a:p>
        </p:txBody>
      </p:sp>
      <p:sp>
        <p:nvSpPr>
          <p:cNvPr id="6" name="コンテンツ プレースホルダー 2">
            <a:extLst>
              <a:ext uri="{FF2B5EF4-FFF2-40B4-BE49-F238E27FC236}">
                <a16:creationId xmlns:a16="http://schemas.microsoft.com/office/drawing/2014/main" id="{B89ED6C8-2463-4721-8F36-AFEED2D57EB8}"/>
              </a:ext>
            </a:extLst>
          </p:cNvPr>
          <p:cNvSpPr>
            <a:spLocks noGrp="1"/>
          </p:cNvSpPr>
          <p:nvPr>
            <p:ph idx="1"/>
          </p:nvPr>
        </p:nvSpPr>
        <p:spPr>
          <a:xfrm>
            <a:off x="359532" y="1533502"/>
            <a:ext cx="8424936" cy="4929411"/>
          </a:xfrm>
        </p:spPr>
        <p:txBody>
          <a:bodyPr anchor="ctr">
            <a:normAutofit/>
          </a:bodyPr>
          <a:lstStyle/>
          <a:p>
            <a:pPr lvl="0"/>
            <a:r>
              <a:rPr lang="ja-JP" altLang="en-US" sz="2400" dirty="0"/>
              <a:t>研修での実地研修</a:t>
            </a:r>
            <a:r>
              <a:rPr lang="ja-JP" altLang="ja-JP" sz="2400" dirty="0"/>
              <a:t>の実施</a:t>
            </a:r>
            <a:r>
              <a:rPr lang="ja-JP" altLang="en-US" sz="2400" dirty="0"/>
              <a:t>によって、</a:t>
            </a:r>
            <a:r>
              <a:rPr lang="ja-JP" altLang="ja-JP" sz="2400" dirty="0"/>
              <a:t>指定</a:t>
            </a:r>
            <a:r>
              <a:rPr lang="ja-JP" altLang="en-US" sz="2400" dirty="0"/>
              <a:t>特定</a:t>
            </a:r>
            <a:r>
              <a:rPr lang="ja-JP" altLang="ja-JP" sz="2400" dirty="0"/>
              <a:t>相談支援事業所と基幹相談支援センターとの連携</a:t>
            </a:r>
            <a:r>
              <a:rPr lang="ja-JP" altLang="en-US" sz="2400" dirty="0"/>
              <a:t>が</a:t>
            </a:r>
            <a:r>
              <a:rPr lang="ja-JP" altLang="ja-JP" sz="2400" dirty="0"/>
              <a:t>始ま</a:t>
            </a:r>
            <a:r>
              <a:rPr lang="ja-JP" altLang="en-US" sz="2400" dirty="0"/>
              <a:t>る</a:t>
            </a:r>
            <a:endParaRPr lang="en-US" altLang="ja-JP" sz="2400" dirty="0"/>
          </a:p>
          <a:p>
            <a:pPr lvl="0"/>
            <a:r>
              <a:rPr lang="ja-JP" altLang="ja-JP" sz="2400" dirty="0"/>
              <a:t>顔</a:t>
            </a:r>
            <a:r>
              <a:rPr lang="ja-JP" altLang="en-US" sz="2400" dirty="0"/>
              <a:t>を</a:t>
            </a:r>
            <a:r>
              <a:rPr lang="ja-JP" altLang="ja-JP" sz="2400" dirty="0"/>
              <a:t>合わせることでつながりが</a:t>
            </a:r>
            <a:r>
              <a:rPr lang="ja-JP" altLang="en-US" sz="2400" dirty="0"/>
              <a:t>できる。</a:t>
            </a:r>
            <a:endParaRPr lang="en-US" altLang="ja-JP" sz="2400" dirty="0"/>
          </a:p>
          <a:p>
            <a:pPr lvl="0"/>
            <a:r>
              <a:rPr lang="ja-JP" altLang="ja-JP" sz="2400" dirty="0"/>
              <a:t>基幹相談支援センターの役割を</a:t>
            </a:r>
            <a:r>
              <a:rPr lang="ja-JP" altLang="en-US" sz="2400" dirty="0"/>
              <a:t>知ることで、相談できる相手が地域にあることを学ぶ（孤立感の解消）</a:t>
            </a:r>
            <a:endParaRPr lang="en-US" altLang="ja-JP" sz="2400" dirty="0"/>
          </a:p>
          <a:p>
            <a:pPr marL="0" lvl="0" indent="0">
              <a:buNone/>
            </a:pPr>
            <a:endParaRPr lang="en-US" altLang="ja-JP" sz="2400" dirty="0"/>
          </a:p>
          <a:p>
            <a:endParaRPr kumimoji="1" lang="en-US" altLang="ja-JP" sz="2400" dirty="0"/>
          </a:p>
          <a:p>
            <a:pPr lvl="0"/>
            <a:r>
              <a:rPr lang="ja-JP" altLang="ja-JP" sz="2400" dirty="0"/>
              <a:t>研修後</a:t>
            </a:r>
            <a:r>
              <a:rPr lang="ja-JP" altLang="en-US" sz="2400" dirty="0"/>
              <a:t>、</a:t>
            </a:r>
            <a:r>
              <a:rPr lang="ja-JP" altLang="ja-JP" sz="2400" dirty="0"/>
              <a:t>基幹相談支援センターを中心とした相談体制の構築</a:t>
            </a:r>
            <a:endParaRPr lang="en-US" altLang="ja-JP" sz="2400" dirty="0"/>
          </a:p>
          <a:p>
            <a:pPr lvl="0"/>
            <a:r>
              <a:rPr lang="ja-JP" altLang="ja-JP" sz="2400" dirty="0"/>
              <a:t>相談支援専門員連絡会の定期的な開催、</a:t>
            </a:r>
            <a:r>
              <a:rPr lang="ja-JP" altLang="en-US" sz="2400" dirty="0"/>
              <a:t>支援</a:t>
            </a:r>
            <a:r>
              <a:rPr lang="ja-JP" altLang="ja-JP" sz="2400" dirty="0"/>
              <a:t>困難事例</a:t>
            </a:r>
            <a:r>
              <a:rPr lang="ja-JP" altLang="en-US" sz="2400" dirty="0"/>
              <a:t>（多職種連携）</a:t>
            </a:r>
            <a:r>
              <a:rPr lang="ja-JP" altLang="ja-JP" sz="2400" dirty="0"/>
              <a:t>への相談・助言、事例検討を通して支援強化</a:t>
            </a:r>
            <a:r>
              <a:rPr lang="ja-JP" altLang="en-US" sz="2400" dirty="0"/>
              <a:t>等</a:t>
            </a:r>
            <a:endParaRPr lang="en-US" altLang="ja-JP" sz="2400" dirty="0"/>
          </a:p>
          <a:p>
            <a:pPr lvl="0"/>
            <a:r>
              <a:rPr lang="ja-JP" altLang="en-US" sz="2400" dirty="0"/>
              <a:t>制度理解（各種加算の有効活用）</a:t>
            </a:r>
            <a:endParaRPr lang="en-US" altLang="ja-JP" sz="2400" dirty="0"/>
          </a:p>
          <a:p>
            <a:endParaRPr kumimoji="1" lang="ja-JP" altLang="en-US" sz="2400" dirty="0"/>
          </a:p>
        </p:txBody>
      </p:sp>
      <p:sp>
        <p:nvSpPr>
          <p:cNvPr id="3" name="矢印: 下 2">
            <a:extLst>
              <a:ext uri="{FF2B5EF4-FFF2-40B4-BE49-F238E27FC236}">
                <a16:creationId xmlns:a16="http://schemas.microsoft.com/office/drawing/2014/main" id="{C9CB4874-0BBB-433B-9FA5-910B04B86B2B}"/>
              </a:ext>
            </a:extLst>
          </p:cNvPr>
          <p:cNvSpPr/>
          <p:nvPr/>
        </p:nvSpPr>
        <p:spPr>
          <a:xfrm>
            <a:off x="3995936" y="3638167"/>
            <a:ext cx="1152128"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7980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74638"/>
            <a:ext cx="8229600" cy="666948"/>
          </a:xfrm>
        </p:spPr>
        <p:txBody>
          <a:bodyPr/>
          <a:lstStyle/>
          <a:p>
            <a:pPr eaLnBrk="1" hangingPunct="1"/>
            <a:r>
              <a:rPr lang="ja-JP" altLang="en-US" sz="3600" dirty="0">
                <a:solidFill>
                  <a:schemeClr val="tx1"/>
                </a:solidFill>
                <a:latin typeface="+mj-ea"/>
              </a:rPr>
              <a:t>主任相談支援専門員</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99103" y="6425719"/>
            <a:ext cx="2133600" cy="476250"/>
          </a:xfrm>
        </p:spPr>
        <p:txBody>
          <a:bodyPr/>
          <a:lstStyle/>
          <a:p>
            <a:pPr>
              <a:defRPr/>
            </a:pPr>
            <a:fld id="{804D6B79-3AEB-42FE-A736-A41F7AEA0445}" type="slidenum">
              <a:rPr lang="en-US" altLang="ja-JP" smtClean="0"/>
              <a:pPr>
                <a:defRPr/>
              </a:pPr>
              <a:t>36</a:t>
            </a:fld>
            <a:endParaRPr lang="en-US" altLang="ja-JP" dirty="0"/>
          </a:p>
        </p:txBody>
      </p:sp>
      <p:sp>
        <p:nvSpPr>
          <p:cNvPr id="6" name="コンテンツ プレースホルダー 2">
            <a:extLst>
              <a:ext uri="{FF2B5EF4-FFF2-40B4-BE49-F238E27FC236}">
                <a16:creationId xmlns:a16="http://schemas.microsoft.com/office/drawing/2014/main" id="{B89ED6C8-2463-4721-8F36-AFEED2D57EB8}"/>
              </a:ext>
            </a:extLst>
          </p:cNvPr>
          <p:cNvSpPr>
            <a:spLocks noGrp="1"/>
          </p:cNvSpPr>
          <p:nvPr>
            <p:ph idx="1"/>
          </p:nvPr>
        </p:nvSpPr>
        <p:spPr>
          <a:xfrm>
            <a:off x="611560" y="1196752"/>
            <a:ext cx="7992888" cy="4929411"/>
          </a:xfrm>
        </p:spPr>
        <p:txBody>
          <a:bodyPr anchor="ctr">
            <a:normAutofit/>
          </a:bodyPr>
          <a:lstStyle/>
          <a:p>
            <a:pPr lvl="0" eaLnBrk="1" hangingPunct="1"/>
            <a:r>
              <a:rPr lang="ja-JP" altLang="en-US" sz="2400" dirty="0"/>
              <a:t>主任相談支援専門員の事業所（基幹相談支援センター、など）での役割</a:t>
            </a:r>
            <a:endParaRPr lang="en-US" altLang="ja-JP" sz="2400" dirty="0"/>
          </a:p>
          <a:p>
            <a:pPr marL="0" lvl="0" indent="0">
              <a:buNone/>
            </a:pPr>
            <a:endParaRPr lang="en-US" altLang="ja-JP" sz="2400" dirty="0"/>
          </a:p>
          <a:p>
            <a:pPr lvl="0"/>
            <a:r>
              <a:rPr lang="ja-JP" altLang="en-US" sz="2400" dirty="0"/>
              <a:t>主任相談支援専門員の法人での役割</a:t>
            </a:r>
            <a:endParaRPr lang="en-US" altLang="ja-JP" sz="2400" dirty="0"/>
          </a:p>
          <a:p>
            <a:pPr marL="0" indent="0">
              <a:buNone/>
            </a:pPr>
            <a:endParaRPr kumimoji="1" lang="en-US" altLang="ja-JP" sz="2400" dirty="0"/>
          </a:p>
          <a:p>
            <a:pPr lvl="0"/>
            <a:r>
              <a:rPr lang="ja-JP" altLang="en-US" sz="2400" dirty="0"/>
              <a:t>主任相談支援専門員の協議会での役割</a:t>
            </a:r>
            <a:endParaRPr lang="en-US" altLang="ja-JP" sz="2400" dirty="0"/>
          </a:p>
          <a:p>
            <a:pPr marL="0" lvl="0" indent="0">
              <a:buNone/>
            </a:pPr>
            <a:endParaRPr lang="en-US" altLang="ja-JP" sz="2400" dirty="0"/>
          </a:p>
          <a:p>
            <a:pPr lvl="0"/>
            <a:r>
              <a:rPr lang="ja-JP" altLang="en-US" sz="2400" dirty="0"/>
              <a:t>主任相談支援専門員の地域での役割</a:t>
            </a:r>
            <a:endParaRPr lang="en-US" altLang="ja-JP" sz="2400" dirty="0"/>
          </a:p>
          <a:p>
            <a:pPr lvl="0"/>
            <a:endParaRPr lang="en-US" altLang="ja-JP" sz="2400" dirty="0"/>
          </a:p>
          <a:p>
            <a:pPr lvl="0"/>
            <a:r>
              <a:rPr lang="ja-JP" altLang="en-US" sz="2400" dirty="0"/>
              <a:t>主任相談支援専門員としての「あなた」の役割</a:t>
            </a:r>
            <a:endParaRPr lang="en-US" altLang="ja-JP" sz="2400" dirty="0"/>
          </a:p>
          <a:p>
            <a:pPr marL="0" indent="0">
              <a:buNone/>
            </a:pPr>
            <a:endParaRPr kumimoji="1" lang="ja-JP" altLang="en-US" sz="2400" dirty="0"/>
          </a:p>
        </p:txBody>
      </p:sp>
    </p:spTree>
    <p:extLst>
      <p:ext uri="{BB962C8B-B14F-4D97-AF65-F5344CB8AC3E}">
        <p14:creationId xmlns:p14="http://schemas.microsoft.com/office/powerpoint/2010/main" val="22428251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79619A-53BD-7330-1BD8-2E0B1BDBA579}"/>
              </a:ext>
            </a:extLst>
          </p:cNvPr>
          <p:cNvSpPr>
            <a:spLocks noGrp="1"/>
          </p:cNvSpPr>
          <p:nvPr>
            <p:ph type="title"/>
          </p:nvPr>
        </p:nvSpPr>
        <p:spPr/>
        <p:txBody>
          <a:bodyPr/>
          <a:lstStyle/>
          <a:p>
            <a:r>
              <a:rPr lang="ja-JP" altLang="en-US" sz="2800" dirty="0"/>
              <a:t>基幹相談支援センターの 主任相談支援専門員</a:t>
            </a:r>
            <a:endParaRPr kumimoji="1" lang="ja-JP" altLang="en-US" sz="2800" dirty="0"/>
          </a:p>
        </p:txBody>
      </p:sp>
      <p:sp>
        <p:nvSpPr>
          <p:cNvPr id="3" name="コンテンツ プレースホルダー 2">
            <a:extLst>
              <a:ext uri="{FF2B5EF4-FFF2-40B4-BE49-F238E27FC236}">
                <a16:creationId xmlns:a16="http://schemas.microsoft.com/office/drawing/2014/main" id="{90A0D313-614E-A82C-AD60-B7B3954AA1E4}"/>
              </a:ext>
            </a:extLst>
          </p:cNvPr>
          <p:cNvSpPr>
            <a:spLocks noGrp="1"/>
          </p:cNvSpPr>
          <p:nvPr>
            <p:ph idx="1"/>
          </p:nvPr>
        </p:nvSpPr>
        <p:spPr>
          <a:xfrm>
            <a:off x="457200" y="1196752"/>
            <a:ext cx="8229600" cy="5386610"/>
          </a:xfrm>
        </p:spPr>
        <p:txBody>
          <a:bodyPr/>
          <a:lstStyle/>
          <a:p>
            <a:r>
              <a:rPr lang="ja-JP" altLang="en-US" sz="2800" dirty="0"/>
              <a:t>基幹相談支援センターの機能である地域の相談支援体制の強 化と地域づくりの中核的な人材として、</a:t>
            </a:r>
            <a:endParaRPr lang="en-US" altLang="ja-JP" sz="2800" dirty="0"/>
          </a:p>
          <a:p>
            <a:pPr marL="0" indent="0">
              <a:buNone/>
            </a:pPr>
            <a:r>
              <a:rPr lang="ja-JP" altLang="en-US" sz="2800" dirty="0"/>
              <a:t>①事業所や地域において 指導的役割を担い、</a:t>
            </a:r>
            <a:endParaRPr lang="en-US" altLang="ja-JP" sz="2800" dirty="0"/>
          </a:p>
          <a:p>
            <a:pPr marL="0" indent="0">
              <a:buNone/>
            </a:pPr>
            <a:r>
              <a:rPr lang="ja-JP" altLang="en-US" sz="2800" dirty="0"/>
              <a:t>②相談支援専門員の支援スキルの向上やサービス等利用計画について適切に評価・助言を行うことで相談 支援の質の確保を図っていく。 </a:t>
            </a:r>
            <a:endParaRPr lang="en-US" altLang="ja-JP" sz="2800" dirty="0"/>
          </a:p>
          <a:p>
            <a:pPr marL="0" indent="0">
              <a:buNone/>
            </a:pPr>
            <a:r>
              <a:rPr lang="en-US" altLang="ja-JP" sz="2800" dirty="0"/>
              <a:t>• </a:t>
            </a:r>
            <a:r>
              <a:rPr lang="ja-JP" altLang="en-US" sz="2800" dirty="0"/>
              <a:t>主任相談支援専門員として配置されるにあたって、　　</a:t>
            </a:r>
            <a:endParaRPr lang="en-US" altLang="ja-JP" sz="2800" dirty="0"/>
          </a:p>
          <a:p>
            <a:pPr marL="0" indent="0">
              <a:buNone/>
            </a:pPr>
            <a:r>
              <a:rPr lang="ja-JP" altLang="en-US" sz="2800" dirty="0"/>
              <a:t>　地域づくりや人材育成の推進等の相談支援事業の　</a:t>
            </a:r>
            <a:endParaRPr lang="en-US" altLang="ja-JP" sz="2800" dirty="0"/>
          </a:p>
          <a:p>
            <a:pPr marL="0" indent="0">
              <a:buNone/>
            </a:pPr>
            <a:r>
              <a:rPr lang="ja-JP" altLang="en-US" sz="2800" dirty="0"/>
              <a:t>　質的向上を図るリーダ ーとなる。</a:t>
            </a:r>
            <a:r>
              <a:rPr lang="ja-JP" altLang="en-US" sz="2000" dirty="0"/>
              <a:t> </a:t>
            </a:r>
            <a:endParaRPr lang="en-US" altLang="ja-JP" sz="2000" dirty="0"/>
          </a:p>
          <a:p>
            <a:r>
              <a:rPr lang="ja-JP" altLang="en-US" sz="2000" dirty="0"/>
              <a:t>「基幹相談支援センターにおける地域連携」の展開について 　　　　　　　　　　　　　　　　　　　　　　　　　　　　　　　　　　　　　　　　　　　　　　　　　　　　　　　</a:t>
            </a:r>
            <a:endParaRPr lang="en-US" altLang="ja-JP" sz="2000" dirty="0"/>
          </a:p>
          <a:p>
            <a:r>
              <a:rPr lang="ja-JP" altLang="en-US" sz="2000" dirty="0"/>
              <a:t>　　　　　　　　　　　　　　　　　　社会福祉法人唐池学園貴志園冨岡貴生氏</a:t>
            </a:r>
            <a:r>
              <a:rPr lang="ja-JP" altLang="en-US" dirty="0"/>
              <a:t> </a:t>
            </a:r>
            <a:endParaRPr kumimoji="1" lang="ja-JP" altLang="en-US" dirty="0"/>
          </a:p>
        </p:txBody>
      </p:sp>
      <p:sp>
        <p:nvSpPr>
          <p:cNvPr id="4" name="スライド番号プレースホルダー 3">
            <a:extLst>
              <a:ext uri="{FF2B5EF4-FFF2-40B4-BE49-F238E27FC236}">
                <a16:creationId xmlns:a16="http://schemas.microsoft.com/office/drawing/2014/main" id="{E102BEBF-4D84-1878-E597-4E9E32FED8C8}"/>
              </a:ext>
            </a:extLst>
          </p:cNvPr>
          <p:cNvSpPr>
            <a:spLocks noGrp="1"/>
          </p:cNvSpPr>
          <p:nvPr>
            <p:ph type="sldNum" sz="quarter" idx="12"/>
          </p:nvPr>
        </p:nvSpPr>
        <p:spPr/>
        <p:txBody>
          <a:bodyPr/>
          <a:lstStyle/>
          <a:p>
            <a:pPr>
              <a:defRPr/>
            </a:pPr>
            <a:endParaRPr lang="en-US" altLang="ja-JP" dirty="0"/>
          </a:p>
        </p:txBody>
      </p:sp>
    </p:spTree>
    <p:extLst>
      <p:ext uri="{BB962C8B-B14F-4D97-AF65-F5344CB8AC3E}">
        <p14:creationId xmlns:p14="http://schemas.microsoft.com/office/powerpoint/2010/main" val="16220081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CE32E2-D4AF-5425-9316-A50739FDB48E}"/>
              </a:ext>
            </a:extLst>
          </p:cNvPr>
          <p:cNvSpPr>
            <a:spLocks noGrp="1"/>
          </p:cNvSpPr>
          <p:nvPr>
            <p:ph type="title"/>
          </p:nvPr>
        </p:nvSpPr>
        <p:spPr/>
        <p:txBody>
          <a:bodyPr/>
          <a:lstStyle/>
          <a:p>
            <a:r>
              <a:rPr lang="ja-JP" altLang="en-US" sz="2800" dirty="0"/>
              <a:t>指定特定相談支援事業所の 主任相談支援専門員</a:t>
            </a:r>
            <a:endParaRPr kumimoji="1" lang="ja-JP" altLang="en-US" sz="2800" dirty="0"/>
          </a:p>
        </p:txBody>
      </p:sp>
      <p:sp>
        <p:nvSpPr>
          <p:cNvPr id="3" name="コンテンツ プレースホルダー 2">
            <a:extLst>
              <a:ext uri="{FF2B5EF4-FFF2-40B4-BE49-F238E27FC236}">
                <a16:creationId xmlns:a16="http://schemas.microsoft.com/office/drawing/2014/main" id="{753AF1D5-5A49-9224-6B36-94BEA1A7C379}"/>
              </a:ext>
            </a:extLst>
          </p:cNvPr>
          <p:cNvSpPr>
            <a:spLocks noGrp="1"/>
          </p:cNvSpPr>
          <p:nvPr>
            <p:ph idx="1"/>
          </p:nvPr>
        </p:nvSpPr>
        <p:spPr>
          <a:xfrm>
            <a:off x="457200" y="1268760"/>
            <a:ext cx="8229600" cy="4857403"/>
          </a:xfrm>
        </p:spPr>
        <p:txBody>
          <a:bodyPr/>
          <a:lstStyle/>
          <a:p>
            <a:r>
              <a:rPr lang="ja-JP" altLang="en-US" sz="2400" dirty="0"/>
              <a:t>特定事業所加算</a:t>
            </a:r>
            <a:r>
              <a:rPr lang="en-US" altLang="ja-JP" sz="2400" dirty="0"/>
              <a:t>Ⅰ</a:t>
            </a:r>
            <a:r>
              <a:rPr lang="ja-JP" altLang="en-US" sz="2400" dirty="0"/>
              <a:t>の算定による経営上の効果だけではなく、 主任相談支援専門員を配置することで、地域の相談支援体制 の強化と地域づくりの推進役として、</a:t>
            </a:r>
            <a:endParaRPr lang="en-US" altLang="ja-JP" sz="2400" dirty="0"/>
          </a:p>
          <a:p>
            <a:pPr marL="0" indent="0">
              <a:buNone/>
            </a:pPr>
            <a:r>
              <a:rPr lang="ja-JP" altLang="en-US" sz="2400" dirty="0"/>
              <a:t>①事業所や地域において 指導的役割を担い、</a:t>
            </a:r>
            <a:endParaRPr lang="en-US" altLang="ja-JP" sz="2400" dirty="0"/>
          </a:p>
          <a:p>
            <a:pPr marL="0" indent="0">
              <a:buNone/>
            </a:pPr>
            <a:r>
              <a:rPr lang="ja-JP" altLang="en-US" sz="2400" dirty="0"/>
              <a:t>②相談支援専門員の支援スキルの向上や サービス等利用計画についての助言を行うことで、相談支援の 質の向上を図っていく。 </a:t>
            </a:r>
            <a:endParaRPr lang="en-US" altLang="ja-JP" sz="2400" dirty="0"/>
          </a:p>
          <a:p>
            <a:pPr marL="0" indent="0">
              <a:buNone/>
            </a:pPr>
            <a:r>
              <a:rPr lang="en-US" altLang="ja-JP" sz="2400" dirty="0"/>
              <a:t>• </a:t>
            </a:r>
            <a:r>
              <a:rPr lang="ja-JP" altLang="en-US" sz="2400" dirty="0"/>
              <a:t>主任相談支援専門員として配置されるにあたっては、地域づく りや人材育成の推進等の相談支援事業の質的向上を図るリー ダーとなる。</a:t>
            </a:r>
            <a:endParaRPr lang="en-US" altLang="ja-JP" sz="2400" dirty="0"/>
          </a:p>
          <a:p>
            <a:pPr marL="0" indent="0">
              <a:buNone/>
            </a:pPr>
            <a:r>
              <a:rPr lang="ja-JP" altLang="en-US" dirty="0"/>
              <a:t> </a:t>
            </a:r>
            <a:r>
              <a:rPr lang="ja-JP" altLang="en-US" sz="2000" dirty="0"/>
              <a:t>「基幹相談支援センターにおける地域連携」の展開について </a:t>
            </a:r>
            <a:endParaRPr lang="en-US" altLang="ja-JP" sz="2000" dirty="0"/>
          </a:p>
          <a:p>
            <a:pPr marL="0" indent="0">
              <a:buNone/>
            </a:pPr>
            <a:r>
              <a:rPr lang="ja-JP" altLang="en-US" sz="2000" dirty="0"/>
              <a:t>　　　　　　　　　　　　　　　　　　社会福祉法人唐池学園貴志園冨岡貴生氏</a:t>
            </a:r>
            <a:r>
              <a:rPr lang="ja-JP" altLang="en-US" dirty="0"/>
              <a:t> </a:t>
            </a:r>
            <a:endParaRPr kumimoji="1" lang="ja-JP" altLang="en-US" dirty="0"/>
          </a:p>
        </p:txBody>
      </p:sp>
      <p:sp>
        <p:nvSpPr>
          <p:cNvPr id="4" name="スライド番号プレースホルダー 3">
            <a:extLst>
              <a:ext uri="{FF2B5EF4-FFF2-40B4-BE49-F238E27FC236}">
                <a16:creationId xmlns:a16="http://schemas.microsoft.com/office/drawing/2014/main" id="{323F35E1-6A51-20C1-F5BE-BC0A293A63BD}"/>
              </a:ext>
            </a:extLst>
          </p:cNvPr>
          <p:cNvSpPr>
            <a:spLocks noGrp="1"/>
          </p:cNvSpPr>
          <p:nvPr>
            <p:ph type="sldNum" sz="quarter" idx="12"/>
          </p:nvPr>
        </p:nvSpPr>
        <p:spPr/>
        <p:txBody>
          <a:bodyPr/>
          <a:lstStyle/>
          <a:p>
            <a:pPr>
              <a:defRPr/>
            </a:pPr>
            <a:endParaRPr lang="en-US" altLang="ja-JP" dirty="0"/>
          </a:p>
        </p:txBody>
      </p:sp>
    </p:spTree>
    <p:extLst>
      <p:ext uri="{BB962C8B-B14F-4D97-AF65-F5344CB8AC3E}">
        <p14:creationId xmlns:p14="http://schemas.microsoft.com/office/powerpoint/2010/main" val="1793558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3D5F18-8667-39B7-0DF0-399C4A49431D}"/>
              </a:ext>
            </a:extLst>
          </p:cNvPr>
          <p:cNvSpPr>
            <a:spLocks noGrp="1"/>
          </p:cNvSpPr>
          <p:nvPr>
            <p:ph type="title"/>
          </p:nvPr>
        </p:nvSpPr>
        <p:spPr/>
        <p:txBody>
          <a:bodyPr/>
          <a:lstStyle/>
          <a:p>
            <a:r>
              <a:rPr lang="ja-JP" altLang="en-US" sz="2400" dirty="0"/>
              <a:t>基幹相談支援センター及び指定特定相談支援事業所に配置された主任相談支援専門員には連携 していくことが求められる</a:t>
            </a:r>
            <a:endParaRPr kumimoji="1" lang="ja-JP" altLang="en-US" sz="2400" dirty="0"/>
          </a:p>
        </p:txBody>
      </p:sp>
      <p:sp>
        <p:nvSpPr>
          <p:cNvPr id="3" name="コンテンツ プレースホルダー 2">
            <a:extLst>
              <a:ext uri="{FF2B5EF4-FFF2-40B4-BE49-F238E27FC236}">
                <a16:creationId xmlns:a16="http://schemas.microsoft.com/office/drawing/2014/main" id="{06FB1DE1-A9F2-DB9A-35F6-0FAE1AC0F85C}"/>
              </a:ext>
            </a:extLst>
          </p:cNvPr>
          <p:cNvSpPr>
            <a:spLocks noGrp="1"/>
          </p:cNvSpPr>
          <p:nvPr>
            <p:ph idx="1"/>
          </p:nvPr>
        </p:nvSpPr>
        <p:spPr>
          <a:xfrm>
            <a:off x="457200" y="1268760"/>
            <a:ext cx="8229600" cy="4857403"/>
          </a:xfrm>
        </p:spPr>
        <p:txBody>
          <a:bodyPr/>
          <a:lstStyle/>
          <a:p>
            <a:r>
              <a:rPr lang="ja-JP" altLang="en-US" sz="2800" dirty="0"/>
              <a:t>①地域の相談支援専門の質の向上を図るための研修 （スーパービジョン等）の対応</a:t>
            </a:r>
            <a:endParaRPr lang="en-US" altLang="ja-JP" sz="2800" dirty="0"/>
          </a:p>
          <a:p>
            <a:r>
              <a:rPr lang="ja-JP" altLang="en-US" sz="2800" dirty="0"/>
              <a:t> ②相談支援専門員への助言・指導・連絡会等の対応 </a:t>
            </a:r>
            <a:endParaRPr lang="en-US" altLang="ja-JP" sz="2800" dirty="0"/>
          </a:p>
          <a:p>
            <a:r>
              <a:rPr lang="ja-JP" altLang="en-US" sz="2800" dirty="0"/>
              <a:t>③個別支援を通して見出された地域課題、困難事例への対応 </a:t>
            </a:r>
            <a:endParaRPr lang="en-US" altLang="ja-JP" sz="2800" dirty="0"/>
          </a:p>
          <a:p>
            <a:r>
              <a:rPr lang="ja-JP" altLang="en-US" sz="2800" dirty="0"/>
              <a:t>④多職種連携（職種を問わず、力を合わせて行える関係が作れるよう立ち回る）</a:t>
            </a:r>
            <a:endParaRPr lang="en-US" altLang="ja-JP" sz="2800" dirty="0"/>
          </a:p>
          <a:p>
            <a:r>
              <a:rPr lang="ja-JP" altLang="en-US" sz="2800" dirty="0"/>
              <a:t>⑤協議会運営及び地域づくりへの対応など </a:t>
            </a:r>
            <a:endParaRPr lang="en-US" altLang="ja-JP" sz="2800" dirty="0"/>
          </a:p>
          <a:p>
            <a:r>
              <a:rPr lang="ja-JP" altLang="en-US" sz="1600" dirty="0"/>
              <a:t>「基幹相談支援センターにおける地域連携」の展開について </a:t>
            </a:r>
            <a:endParaRPr lang="en-US" altLang="ja-JP" sz="1600" dirty="0"/>
          </a:p>
          <a:p>
            <a:r>
              <a:rPr lang="ja-JP" altLang="en-US" sz="1600" dirty="0"/>
              <a:t>　　　　　　　　　　　　　　社会福祉法人唐池学園貴志園冨岡貴生氏 （一部変更）</a:t>
            </a:r>
            <a:endParaRPr kumimoji="1" lang="ja-JP" altLang="en-US" sz="1600" dirty="0"/>
          </a:p>
        </p:txBody>
      </p:sp>
      <p:sp>
        <p:nvSpPr>
          <p:cNvPr id="4" name="スライド番号プレースホルダー 3">
            <a:extLst>
              <a:ext uri="{FF2B5EF4-FFF2-40B4-BE49-F238E27FC236}">
                <a16:creationId xmlns:a16="http://schemas.microsoft.com/office/drawing/2014/main" id="{1A5971D4-D15A-BADA-2FEF-DD0092865AC9}"/>
              </a:ext>
            </a:extLst>
          </p:cNvPr>
          <p:cNvSpPr>
            <a:spLocks noGrp="1"/>
          </p:cNvSpPr>
          <p:nvPr>
            <p:ph type="sldNum" sz="quarter" idx="12"/>
          </p:nvPr>
        </p:nvSpPr>
        <p:spPr/>
        <p:txBody>
          <a:bodyPr/>
          <a:lstStyle/>
          <a:p>
            <a:pPr>
              <a:defRPr/>
            </a:pPr>
            <a:endParaRPr lang="en-US" altLang="ja-JP" dirty="0"/>
          </a:p>
        </p:txBody>
      </p:sp>
    </p:spTree>
    <p:extLst>
      <p:ext uri="{BB962C8B-B14F-4D97-AF65-F5344CB8AC3E}">
        <p14:creationId xmlns:p14="http://schemas.microsoft.com/office/powerpoint/2010/main" val="2165429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円/楕円 43"/>
          <p:cNvSpPr>
            <a:spLocks noChangeArrowheads="1"/>
          </p:cNvSpPr>
          <p:nvPr/>
        </p:nvSpPr>
        <p:spPr bwMode="auto">
          <a:xfrm>
            <a:off x="13" y="2032536"/>
            <a:ext cx="9144000" cy="3988777"/>
          </a:xfrm>
          <a:prstGeom prst="ellipse">
            <a:avLst/>
          </a:prstGeom>
          <a:solidFill>
            <a:srgbClr val="FFFF99"/>
          </a:solidFill>
          <a:ln w="9525" algn="ctr">
            <a:noFill/>
            <a:round/>
            <a:headEnd/>
            <a:tailEnd/>
          </a:ln>
        </p:spPr>
        <p:txBody>
          <a:bodyPr lIns="83067" tIns="43195" rIns="83067" bIns="43195"/>
          <a:lstStyle/>
          <a:p>
            <a:pPr fontAlgn="base">
              <a:spcBef>
                <a:spcPct val="0"/>
              </a:spcBef>
              <a:spcAft>
                <a:spcPct val="0"/>
              </a:spcAft>
            </a:pPr>
            <a:endParaRPr lang="ja-JP" altLang="en-US" sz="1108">
              <a:solidFill>
                <a:srgbClr val="000000"/>
              </a:solidFill>
              <a:ea typeface="HG丸ｺﾞｼｯｸM-PRO" pitchFamily="50" charset="-128"/>
            </a:endParaRPr>
          </a:p>
        </p:txBody>
      </p:sp>
      <p:sp>
        <p:nvSpPr>
          <p:cNvPr id="69635" name="正方形/長方形 44"/>
          <p:cNvSpPr>
            <a:spLocks noChangeArrowheads="1"/>
          </p:cNvSpPr>
          <p:nvPr/>
        </p:nvSpPr>
        <p:spPr bwMode="auto">
          <a:xfrm>
            <a:off x="185057" y="661065"/>
            <a:ext cx="8840367" cy="1239156"/>
          </a:xfrm>
          <a:prstGeom prst="rect">
            <a:avLst/>
          </a:prstGeom>
          <a:solidFill>
            <a:schemeClr val="bg1"/>
          </a:solidFill>
          <a:ln w="12700" algn="ctr">
            <a:solidFill>
              <a:schemeClr val="tx1"/>
            </a:solidFill>
            <a:round/>
            <a:headEnd/>
            <a:tailEnd/>
          </a:ln>
        </p:spPr>
        <p:txBody>
          <a:bodyPr lIns="83067" tIns="43195" rIns="83067" bIns="43195"/>
          <a:lstStyle/>
          <a:p>
            <a:pPr marL="164109" indent="-164109">
              <a:spcBef>
                <a:spcPts val="554"/>
              </a:spcBef>
              <a:defRPr/>
            </a:pPr>
            <a:r>
              <a:rPr lang="ja-JP" altLang="en-US" sz="1477" dirty="0">
                <a:solidFill>
                  <a:srgbClr val="000000"/>
                </a:solidFill>
                <a:latin typeface="HG丸ｺﾞｼｯｸM-PRO" pitchFamily="50" charset="-128"/>
                <a:ea typeface="HG丸ｺﾞｼｯｸM-PRO" pitchFamily="50" charset="-128"/>
              </a:rPr>
              <a:t>　   基幹相談支援センターは、地域の相談支援の拠点として総合的な相談業務（身体障害・知的障害・精神障害）及び成年後見制度利用支援事業を実施し、地域の実情に応じて以下の業務を行う。</a:t>
            </a:r>
            <a:endParaRPr lang="en-US" altLang="ja-JP" sz="738" dirty="0">
              <a:solidFill>
                <a:srgbClr val="000000"/>
              </a:solidFill>
              <a:latin typeface="HG丸ｺﾞｼｯｸM-PRO" pitchFamily="50" charset="-128"/>
              <a:ea typeface="HG丸ｺﾞｼｯｸM-PRO" pitchFamily="50" charset="-128"/>
            </a:endParaRPr>
          </a:p>
          <a:p>
            <a:pPr marL="410271" indent="-410271">
              <a:spcBef>
                <a:spcPts val="554"/>
              </a:spcBef>
              <a:defRPr/>
            </a:pPr>
            <a:r>
              <a:rPr lang="ja-JP" altLang="en-US" sz="738" dirty="0">
                <a:solidFill>
                  <a:srgbClr val="000000"/>
                </a:solidFill>
                <a:latin typeface="HG丸ｺﾞｼｯｸM-PRO" pitchFamily="50" charset="-128"/>
                <a:ea typeface="HG丸ｺﾞｼｯｸM-PRO" pitchFamily="50" charset="-128"/>
              </a:rPr>
              <a:t>　　　</a:t>
            </a:r>
            <a:r>
              <a:rPr lang="en-US" altLang="ja-JP" sz="1015" dirty="0">
                <a:solidFill>
                  <a:srgbClr val="000000"/>
                </a:solidFill>
                <a:latin typeface="HG丸ｺﾞｼｯｸM-PRO" pitchFamily="50" charset="-128"/>
                <a:ea typeface="HG丸ｺﾞｼｯｸM-PRO" pitchFamily="50" charset="-128"/>
              </a:rPr>
              <a:t>※</a:t>
            </a:r>
            <a:r>
              <a:rPr lang="ja-JP" altLang="en-US" sz="1015" dirty="0">
                <a:solidFill>
                  <a:srgbClr val="000000"/>
                </a:solidFill>
                <a:latin typeface="HG丸ｺﾞｼｯｸM-PRO" pitchFamily="50" charset="-128"/>
                <a:ea typeface="HG丸ｺﾞｼｯｸM-PRO" pitchFamily="50" charset="-128"/>
              </a:rPr>
              <a:t>　平成２４年度予算において、</a:t>
            </a:r>
            <a:r>
              <a:rPr lang="ja-JP" altLang="ja-JP" sz="1015" dirty="0">
                <a:solidFill>
                  <a:prstClr val="black"/>
                </a:solidFill>
                <a:latin typeface="HG丸ｺﾞｼｯｸM-PRO" pitchFamily="50" charset="-128"/>
                <a:ea typeface="HG丸ｺﾞｼｯｸM-PRO" pitchFamily="50" charset="-128"/>
              </a:rPr>
              <a:t>地域生活支援事業費補助金</a:t>
            </a:r>
            <a:r>
              <a:rPr lang="ja-JP" altLang="en-US" sz="1015" dirty="0">
                <a:solidFill>
                  <a:prstClr val="black"/>
                </a:solidFill>
                <a:latin typeface="HG丸ｺﾞｼｯｸM-PRO" pitchFamily="50" charset="-128"/>
                <a:ea typeface="HG丸ｺﾞｼｯｸM-PRO" pitchFamily="50" charset="-128"/>
              </a:rPr>
              <a:t>により、基幹相談支援センターの機能強化を図るための、①</a:t>
            </a:r>
            <a:r>
              <a:rPr lang="ja-JP" altLang="ja-JP" sz="1015" dirty="0">
                <a:solidFill>
                  <a:prstClr val="black"/>
                </a:solidFill>
                <a:latin typeface="HG丸ｺﾞｼｯｸM-PRO" pitchFamily="50" charset="-128"/>
                <a:ea typeface="HG丸ｺﾞｼｯｸM-PRO" pitchFamily="50" charset="-128"/>
              </a:rPr>
              <a:t>専門的職員の配置、</a:t>
            </a:r>
            <a:endParaRPr lang="en-US" altLang="ja-JP" sz="1015" dirty="0">
              <a:solidFill>
                <a:prstClr val="black"/>
              </a:solidFill>
              <a:latin typeface="HG丸ｺﾞｼｯｸM-PRO" pitchFamily="50" charset="-128"/>
              <a:ea typeface="HG丸ｺﾞｼｯｸM-PRO" pitchFamily="50" charset="-128"/>
            </a:endParaRPr>
          </a:p>
          <a:p>
            <a:pPr marL="410271" indent="-410271">
              <a:spcBef>
                <a:spcPts val="554"/>
              </a:spcBef>
              <a:defRPr/>
            </a:pPr>
            <a:r>
              <a:rPr lang="ja-JP" altLang="en-US" sz="1015" dirty="0">
                <a:solidFill>
                  <a:prstClr val="black"/>
                </a:solidFill>
                <a:latin typeface="HG丸ｺﾞｼｯｸM-PRO" pitchFamily="50" charset="-128"/>
                <a:ea typeface="HG丸ｺﾞｼｯｸM-PRO" pitchFamily="50" charset="-128"/>
              </a:rPr>
              <a:t>　　　　②地域 移行・地域定着の取組、③地域の相談支援体制の強化の取組に係る</a:t>
            </a:r>
            <a:r>
              <a:rPr lang="ja-JP" altLang="ja-JP" sz="1015" dirty="0">
                <a:solidFill>
                  <a:prstClr val="black"/>
                </a:solidFill>
                <a:latin typeface="HG丸ｺﾞｼｯｸM-PRO" pitchFamily="50" charset="-128"/>
                <a:ea typeface="HG丸ｺﾞｼｯｸM-PRO" pitchFamily="50" charset="-128"/>
              </a:rPr>
              <a:t>事業費について、国庫補助対象と</a:t>
            </a:r>
            <a:r>
              <a:rPr lang="ja-JP" altLang="en-US" sz="1015" dirty="0">
                <a:solidFill>
                  <a:prstClr val="black"/>
                </a:solidFill>
                <a:latin typeface="HG丸ｺﾞｼｯｸM-PRO" pitchFamily="50" charset="-128"/>
                <a:ea typeface="HG丸ｺﾞｼｯｸM-PRO" pitchFamily="50" charset="-128"/>
              </a:rPr>
              <a:t>した。</a:t>
            </a:r>
            <a:endParaRPr lang="en-US" altLang="ja-JP" sz="1015" dirty="0">
              <a:solidFill>
                <a:prstClr val="black"/>
              </a:solidFill>
              <a:latin typeface="HG丸ｺﾞｼｯｸM-PRO" pitchFamily="50" charset="-128"/>
              <a:ea typeface="HG丸ｺﾞｼｯｸM-PRO" pitchFamily="50" charset="-128"/>
            </a:endParaRPr>
          </a:p>
          <a:p>
            <a:pPr>
              <a:spcBef>
                <a:spcPts val="277"/>
              </a:spcBef>
              <a:defRPr/>
            </a:pPr>
            <a:r>
              <a:rPr lang="ja-JP" altLang="en-US" sz="1015" dirty="0">
                <a:solidFill>
                  <a:prstClr val="black"/>
                </a:solidFill>
                <a:latin typeface="HG丸ｺﾞｼｯｸM-PRO" pitchFamily="50" charset="-128"/>
                <a:ea typeface="HG丸ｺﾞｼｯｸM-PRO" pitchFamily="50" charset="-128"/>
              </a:rPr>
              <a:t>　　　   また、社会福祉施設等施設整備費補助金等により、施設整備費について国庫補助対象とした。</a:t>
            </a:r>
            <a:endParaRPr lang="en-US" altLang="ja-JP" sz="1015" dirty="0">
              <a:solidFill>
                <a:prstClr val="black"/>
              </a:solidFill>
              <a:latin typeface="HG丸ｺﾞｼｯｸM-PRO" pitchFamily="50" charset="-128"/>
              <a:ea typeface="HG丸ｺﾞｼｯｸM-PRO" pitchFamily="50" charset="-128"/>
            </a:endParaRPr>
          </a:p>
          <a:p>
            <a:pPr marL="164109" indent="-164109"/>
            <a:endParaRPr lang="en-US" altLang="ja-JP" sz="1477" dirty="0">
              <a:solidFill>
                <a:srgbClr val="000000"/>
              </a:solidFill>
              <a:latin typeface="HG丸ｺﾞｼｯｸM-PRO" pitchFamily="50" charset="-128"/>
              <a:ea typeface="HG丸ｺﾞｼｯｸM-PRO" pitchFamily="50" charset="-128"/>
            </a:endParaRPr>
          </a:p>
          <a:p>
            <a:pPr marL="164109" indent="-164109"/>
            <a:r>
              <a:rPr lang="ja-JP" altLang="en-US" sz="1477" dirty="0">
                <a:solidFill>
                  <a:srgbClr val="000000"/>
                </a:solidFill>
                <a:latin typeface="HG丸ｺﾞｼｯｸM-PRO" pitchFamily="50" charset="-128"/>
                <a:ea typeface="HG丸ｺﾞｼｯｸM-PRO" pitchFamily="50" charset="-128"/>
              </a:rPr>
              <a:t>　　</a:t>
            </a:r>
            <a:endParaRPr lang="en-US" altLang="ja-JP" sz="1477" dirty="0">
              <a:solidFill>
                <a:srgbClr val="000000"/>
              </a:solidFill>
              <a:latin typeface="HG丸ｺﾞｼｯｸM-PRO" pitchFamily="50" charset="-128"/>
              <a:ea typeface="HG丸ｺﾞｼｯｸM-PRO" pitchFamily="50" charset="-128"/>
            </a:endParaRPr>
          </a:p>
        </p:txBody>
      </p:sp>
      <p:sp>
        <p:nvSpPr>
          <p:cNvPr id="58373" name="Rectangle 15"/>
          <p:cNvSpPr>
            <a:spLocks noChangeArrowheads="1"/>
          </p:cNvSpPr>
          <p:nvPr/>
        </p:nvSpPr>
        <p:spPr bwMode="auto">
          <a:xfrm>
            <a:off x="1513835" y="229387"/>
            <a:ext cx="6248400" cy="442307"/>
          </a:xfrm>
          <a:prstGeom prst="rect">
            <a:avLst/>
          </a:prstGeom>
          <a:noFill/>
          <a:ln w="9525">
            <a:noFill/>
            <a:miter lim="800000"/>
            <a:headEnd/>
            <a:tailEnd/>
          </a:ln>
        </p:spPr>
        <p:txBody>
          <a:bodyPr wrap="square" lIns="86302" tIns="43151" rIns="86302" bIns="43151" anchor="ctr">
            <a:spAutoFit/>
          </a:bodyPr>
          <a:lstStyle/>
          <a:p>
            <a:pPr algn="ctr" defTabSz="863033">
              <a:spcBef>
                <a:spcPct val="30000"/>
              </a:spcBef>
              <a:defRPr/>
            </a:pPr>
            <a:r>
              <a:rPr lang="ja-JP" altLang="en-US" sz="2308" b="1" dirty="0">
                <a:solidFill>
                  <a:srgbClr val="000000"/>
                </a:solidFill>
                <a:latin typeface="ＭＳ Ｐゴシック"/>
              </a:rPr>
              <a:t>基幹相談支援センターの役割のイメージ</a:t>
            </a:r>
          </a:p>
        </p:txBody>
      </p:sp>
      <p:grpSp>
        <p:nvGrpSpPr>
          <p:cNvPr id="2" name="グループ化 39"/>
          <p:cNvGrpSpPr>
            <a:grpSpLocks/>
          </p:cNvGrpSpPr>
          <p:nvPr/>
        </p:nvGrpSpPr>
        <p:grpSpPr bwMode="auto">
          <a:xfrm>
            <a:off x="850648" y="2539500"/>
            <a:ext cx="7710854" cy="3647343"/>
            <a:chOff x="28576" y="509878"/>
            <a:chExt cx="9463794" cy="6118619"/>
          </a:xfrm>
        </p:grpSpPr>
        <p:sp>
          <p:nvSpPr>
            <p:cNvPr id="69651" name="Oval 2"/>
            <p:cNvSpPr>
              <a:spLocks noChangeArrowheads="1"/>
            </p:cNvSpPr>
            <p:nvPr/>
          </p:nvSpPr>
          <p:spPr bwMode="auto">
            <a:xfrm>
              <a:off x="28576" y="732953"/>
              <a:ext cx="9072700" cy="5130721"/>
            </a:xfrm>
            <a:prstGeom prst="ellipse">
              <a:avLst/>
            </a:prstGeom>
            <a:solidFill>
              <a:srgbClr val="FFFFCC"/>
            </a:solidFill>
            <a:ln w="12700">
              <a:solidFill>
                <a:schemeClr val="tx1"/>
              </a:solidFill>
              <a:prstDash val="dash"/>
              <a:round/>
              <a:headEnd/>
              <a:tailEnd/>
            </a:ln>
          </p:spPr>
          <p:txBody>
            <a:bodyPr wrap="none" lIns="83077" tIns="43200" rIns="83077" bIns="43200" anchor="ctr"/>
            <a:lstStyle/>
            <a:p>
              <a:pPr fontAlgn="base">
                <a:spcBef>
                  <a:spcPct val="0"/>
                </a:spcBef>
                <a:spcAft>
                  <a:spcPct val="0"/>
                </a:spcAft>
              </a:pPr>
              <a:endParaRPr lang="ja-JP" altLang="en-US" sz="1108">
                <a:solidFill>
                  <a:srgbClr val="000000"/>
                </a:solidFill>
                <a:ea typeface="HG丸ｺﾞｼｯｸM-PRO" pitchFamily="50" charset="-128"/>
              </a:endParaRPr>
            </a:p>
          </p:txBody>
        </p:sp>
        <p:sp>
          <p:nvSpPr>
            <p:cNvPr id="69652" name="Oval 3" descr="25%"/>
            <p:cNvSpPr>
              <a:spLocks noChangeArrowheads="1"/>
            </p:cNvSpPr>
            <p:nvPr/>
          </p:nvSpPr>
          <p:spPr bwMode="auto">
            <a:xfrm>
              <a:off x="3129028" y="2343592"/>
              <a:ext cx="2933780" cy="1979767"/>
            </a:xfrm>
            <a:prstGeom prst="ellipse">
              <a:avLst/>
            </a:prstGeom>
            <a:pattFill prst="pct25">
              <a:fgClr>
                <a:srgbClr val="99CCFF"/>
              </a:fgClr>
              <a:bgClr>
                <a:schemeClr val="bg1"/>
              </a:bgClr>
            </a:pattFill>
            <a:ln w="12700">
              <a:solidFill>
                <a:schemeClr val="tx1"/>
              </a:solidFill>
              <a:round/>
              <a:headEnd/>
              <a:tailEnd/>
            </a:ln>
          </p:spPr>
          <p:txBody>
            <a:bodyPr wrap="none" lIns="83077" tIns="43200" rIns="83077" bIns="43200" anchor="ctr"/>
            <a:lstStyle/>
            <a:p>
              <a:pPr algn="ctr" fontAlgn="base">
                <a:lnSpc>
                  <a:spcPct val="150000"/>
                </a:lnSpc>
                <a:spcBef>
                  <a:spcPct val="0"/>
                </a:spcBef>
                <a:spcAft>
                  <a:spcPct val="0"/>
                </a:spcAft>
              </a:pPr>
              <a:r>
                <a:rPr lang="ja-JP" altLang="en-US" sz="1108" dirty="0">
                  <a:solidFill>
                    <a:srgbClr val="000000"/>
                  </a:solidFill>
                  <a:ea typeface="HG丸ｺﾞｼｯｸM-PRO" pitchFamily="50" charset="-128"/>
                </a:rPr>
                <a:t>主任相談支援専門員、相談支援専門員、</a:t>
              </a:r>
              <a:endParaRPr lang="en-US" altLang="ja-JP" sz="1108" dirty="0">
                <a:solidFill>
                  <a:srgbClr val="000000"/>
                </a:solidFill>
                <a:ea typeface="HG丸ｺﾞｼｯｸM-PRO" pitchFamily="50" charset="-128"/>
              </a:endParaRPr>
            </a:p>
            <a:p>
              <a:pPr algn="ctr" fontAlgn="base">
                <a:lnSpc>
                  <a:spcPct val="150000"/>
                </a:lnSpc>
                <a:spcBef>
                  <a:spcPct val="0"/>
                </a:spcBef>
                <a:spcAft>
                  <a:spcPct val="0"/>
                </a:spcAft>
              </a:pPr>
              <a:r>
                <a:rPr lang="ja-JP" altLang="en-US" sz="1108" dirty="0">
                  <a:solidFill>
                    <a:srgbClr val="000000"/>
                  </a:solidFill>
                  <a:ea typeface="HG丸ｺﾞｼｯｸM-PRO" pitchFamily="50" charset="-128"/>
                </a:rPr>
                <a:t>社会福祉士、精神保健福祉士、</a:t>
              </a:r>
              <a:endParaRPr lang="en-US" altLang="ja-JP" sz="1108" dirty="0">
                <a:solidFill>
                  <a:srgbClr val="000000"/>
                </a:solidFill>
                <a:ea typeface="HG丸ｺﾞｼｯｸM-PRO" pitchFamily="50" charset="-128"/>
              </a:endParaRPr>
            </a:p>
            <a:p>
              <a:pPr algn="ctr" fontAlgn="base">
                <a:lnSpc>
                  <a:spcPct val="150000"/>
                </a:lnSpc>
                <a:spcBef>
                  <a:spcPct val="0"/>
                </a:spcBef>
                <a:spcAft>
                  <a:spcPct val="0"/>
                </a:spcAft>
              </a:pPr>
              <a:r>
                <a:rPr lang="ja-JP" altLang="en-US" sz="1108" dirty="0">
                  <a:solidFill>
                    <a:srgbClr val="000000"/>
                  </a:solidFill>
                  <a:ea typeface="HG丸ｺﾞｼｯｸM-PRO" pitchFamily="50" charset="-128"/>
                </a:rPr>
                <a:t>保健師、等</a:t>
              </a:r>
            </a:p>
          </p:txBody>
        </p:sp>
        <p:sp>
          <p:nvSpPr>
            <p:cNvPr id="64532" name="Rectangle 8"/>
            <p:cNvSpPr>
              <a:spLocks noChangeArrowheads="1"/>
            </p:cNvSpPr>
            <p:nvPr/>
          </p:nvSpPr>
          <p:spPr bwMode="auto">
            <a:xfrm>
              <a:off x="3373817" y="509878"/>
              <a:ext cx="2249945" cy="376115"/>
            </a:xfrm>
            <a:prstGeom prst="rect">
              <a:avLst/>
            </a:prstGeom>
            <a:solidFill>
              <a:schemeClr val="accent1">
                <a:lumMod val="20000"/>
                <a:lumOff val="80000"/>
              </a:schemeClr>
            </a:solidFill>
            <a:ln>
              <a:headEnd/>
              <a:tailEnd/>
            </a:ln>
          </p:spPr>
          <p:style>
            <a:lnRef idx="1">
              <a:schemeClr val="accent5"/>
            </a:lnRef>
            <a:fillRef idx="2">
              <a:schemeClr val="accent5"/>
            </a:fillRef>
            <a:effectRef idx="1">
              <a:schemeClr val="accent5"/>
            </a:effectRef>
            <a:fontRef idx="minor">
              <a:schemeClr val="dk1"/>
            </a:fontRef>
          </p:style>
          <p:txBody>
            <a:bodyPr lIns="86312" tIns="43156" rIns="86312" bIns="43156" anchor="ctr"/>
            <a:lstStyle/>
            <a:p>
              <a:pPr algn="ctr" defTabSz="863033">
                <a:defRPr/>
              </a:pPr>
              <a:r>
                <a:rPr lang="ja-JP" altLang="en-US" sz="1292" dirty="0">
                  <a:solidFill>
                    <a:srgbClr val="000000"/>
                  </a:solidFill>
                </a:rPr>
                <a:t>総合相談・専門相談</a:t>
              </a:r>
            </a:p>
          </p:txBody>
        </p:sp>
        <p:sp>
          <p:nvSpPr>
            <p:cNvPr id="64533" name="Rectangle 67"/>
            <p:cNvSpPr>
              <a:spLocks noChangeArrowheads="1"/>
            </p:cNvSpPr>
            <p:nvPr/>
          </p:nvSpPr>
          <p:spPr bwMode="auto">
            <a:xfrm>
              <a:off x="6024830" y="2304410"/>
              <a:ext cx="2579073" cy="420364"/>
            </a:xfrm>
            <a:prstGeom prst="rect">
              <a:avLst/>
            </a:prstGeom>
            <a:solidFill>
              <a:schemeClr val="accent1">
                <a:lumMod val="20000"/>
                <a:lumOff val="80000"/>
              </a:schemeClr>
            </a:solidFill>
            <a:ln>
              <a:headEnd/>
              <a:tailEnd/>
            </a:ln>
          </p:spPr>
          <p:style>
            <a:lnRef idx="1">
              <a:schemeClr val="accent5"/>
            </a:lnRef>
            <a:fillRef idx="2">
              <a:schemeClr val="accent5"/>
            </a:fillRef>
            <a:effectRef idx="1">
              <a:schemeClr val="accent5"/>
            </a:effectRef>
            <a:fontRef idx="minor">
              <a:schemeClr val="dk1"/>
            </a:fontRef>
          </p:style>
          <p:txBody>
            <a:bodyPr lIns="86312" tIns="43156" rIns="86312" bIns="43156" anchor="ctr"/>
            <a:lstStyle/>
            <a:p>
              <a:pPr algn="ctr" defTabSz="863033">
                <a:defRPr/>
              </a:pPr>
              <a:r>
                <a:rPr lang="ja-JP" altLang="en-US" sz="1292" dirty="0">
                  <a:solidFill>
                    <a:srgbClr val="000000"/>
                  </a:solidFill>
                </a:rPr>
                <a:t>地域移行・地域定着</a:t>
              </a:r>
            </a:p>
          </p:txBody>
        </p:sp>
        <p:sp>
          <p:nvSpPr>
            <p:cNvPr id="64534" name="Rectangle 8"/>
            <p:cNvSpPr>
              <a:spLocks noChangeArrowheads="1"/>
            </p:cNvSpPr>
            <p:nvPr/>
          </p:nvSpPr>
          <p:spPr bwMode="auto">
            <a:xfrm>
              <a:off x="206630" y="2223289"/>
              <a:ext cx="2535908" cy="422821"/>
            </a:xfrm>
            <a:prstGeom prst="rect">
              <a:avLst/>
            </a:prstGeom>
            <a:solidFill>
              <a:schemeClr val="accent1">
                <a:lumMod val="20000"/>
                <a:lumOff val="80000"/>
              </a:schemeClr>
            </a:solidFill>
            <a:ln>
              <a:headEnd/>
              <a:tailEnd/>
            </a:ln>
          </p:spPr>
          <p:style>
            <a:lnRef idx="1">
              <a:schemeClr val="accent5"/>
            </a:lnRef>
            <a:fillRef idx="2">
              <a:schemeClr val="accent5"/>
            </a:fillRef>
            <a:effectRef idx="1">
              <a:schemeClr val="accent5"/>
            </a:effectRef>
            <a:fontRef idx="minor">
              <a:schemeClr val="dk1"/>
            </a:fontRef>
          </p:style>
          <p:txBody>
            <a:bodyPr lIns="86312" tIns="43156" rIns="86312" bIns="43156" anchor="ctr"/>
            <a:lstStyle/>
            <a:p>
              <a:pPr algn="ctr" defTabSz="863033">
                <a:defRPr/>
              </a:pPr>
              <a:r>
                <a:rPr lang="ja-JP" altLang="en-US" sz="1292" dirty="0">
                  <a:solidFill>
                    <a:srgbClr val="000000"/>
                  </a:solidFill>
                </a:rPr>
                <a:t>権利擁護・虐待防止</a:t>
              </a:r>
            </a:p>
          </p:txBody>
        </p:sp>
        <p:sp>
          <p:nvSpPr>
            <p:cNvPr id="64535" name="Rectangle 8"/>
            <p:cNvSpPr>
              <a:spLocks noChangeArrowheads="1"/>
            </p:cNvSpPr>
            <p:nvPr/>
          </p:nvSpPr>
          <p:spPr bwMode="auto">
            <a:xfrm>
              <a:off x="2882822" y="4189899"/>
              <a:ext cx="3541278" cy="361364"/>
            </a:xfrm>
            <a:prstGeom prst="rect">
              <a:avLst/>
            </a:prstGeom>
            <a:solidFill>
              <a:schemeClr val="accent1">
                <a:lumMod val="20000"/>
                <a:lumOff val="80000"/>
              </a:schemeClr>
            </a:solidFill>
            <a:ln>
              <a:headEnd/>
              <a:tailEnd/>
            </a:ln>
          </p:spPr>
          <p:style>
            <a:lnRef idx="1">
              <a:schemeClr val="accent5"/>
            </a:lnRef>
            <a:fillRef idx="2">
              <a:schemeClr val="accent5"/>
            </a:fillRef>
            <a:effectRef idx="1">
              <a:schemeClr val="accent5"/>
            </a:effectRef>
            <a:fontRef idx="minor">
              <a:schemeClr val="dk1"/>
            </a:fontRef>
          </p:style>
          <p:txBody>
            <a:bodyPr lIns="86312" tIns="43156" rIns="86312" bIns="43156" anchor="ctr"/>
            <a:lstStyle/>
            <a:p>
              <a:pPr algn="ctr" defTabSz="863033">
                <a:defRPr/>
              </a:pPr>
              <a:r>
                <a:rPr lang="ja-JP" altLang="en-US" sz="1292" dirty="0">
                  <a:solidFill>
                    <a:srgbClr val="000000"/>
                  </a:solidFill>
                </a:rPr>
                <a:t>地域の相談支援体制の強化の取組</a:t>
              </a:r>
            </a:p>
          </p:txBody>
        </p:sp>
        <p:grpSp>
          <p:nvGrpSpPr>
            <p:cNvPr id="3" name="Group 59"/>
            <p:cNvGrpSpPr>
              <a:grpSpLocks/>
            </p:cNvGrpSpPr>
            <p:nvPr/>
          </p:nvGrpSpPr>
          <p:grpSpPr bwMode="auto">
            <a:xfrm>
              <a:off x="4409953" y="2106767"/>
              <a:ext cx="295275" cy="604840"/>
              <a:chOff x="2692" y="1640"/>
              <a:chExt cx="186" cy="381"/>
            </a:xfrm>
          </p:grpSpPr>
          <p:sp>
            <p:nvSpPr>
              <p:cNvPr id="69668" name="Oval 60"/>
              <p:cNvSpPr>
                <a:spLocks noChangeArrowheads="1"/>
              </p:cNvSpPr>
              <p:nvPr/>
            </p:nvSpPr>
            <p:spPr bwMode="auto">
              <a:xfrm>
                <a:off x="2713" y="1640"/>
                <a:ext cx="148" cy="145"/>
              </a:xfrm>
              <a:prstGeom prst="ellipse">
                <a:avLst/>
              </a:prstGeom>
              <a:solidFill>
                <a:srgbClr val="66FF33"/>
              </a:solidFill>
              <a:ln w="9525">
                <a:solidFill>
                  <a:schemeClr val="tx1"/>
                </a:solidFill>
                <a:round/>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sp>
            <p:nvSpPr>
              <p:cNvPr id="69669" name="AutoShape 61"/>
              <p:cNvSpPr>
                <a:spLocks noChangeArrowheads="1"/>
              </p:cNvSpPr>
              <p:nvPr/>
            </p:nvSpPr>
            <p:spPr bwMode="auto">
              <a:xfrm rot="-5400000">
                <a:off x="2657" y="1801"/>
                <a:ext cx="255" cy="186"/>
              </a:xfrm>
              <a:prstGeom prst="flowChartDelay">
                <a:avLst/>
              </a:prstGeom>
              <a:solidFill>
                <a:srgbClr val="66FF33"/>
              </a:solidFill>
              <a:ln w="9525">
                <a:solidFill>
                  <a:schemeClr val="tx1"/>
                </a:solidFill>
                <a:miter lim="800000"/>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grpSp>
        <p:grpSp>
          <p:nvGrpSpPr>
            <p:cNvPr id="4" name="Group 55"/>
            <p:cNvGrpSpPr>
              <a:grpSpLocks/>
            </p:cNvGrpSpPr>
            <p:nvPr/>
          </p:nvGrpSpPr>
          <p:grpSpPr bwMode="auto">
            <a:xfrm>
              <a:off x="3803206" y="2204308"/>
              <a:ext cx="331348" cy="536361"/>
              <a:chOff x="1884" y="3402"/>
              <a:chExt cx="136" cy="224"/>
            </a:xfrm>
          </p:grpSpPr>
          <p:sp>
            <p:nvSpPr>
              <p:cNvPr id="69666" name="Oval 56"/>
              <p:cNvSpPr>
                <a:spLocks noChangeArrowheads="1"/>
              </p:cNvSpPr>
              <p:nvPr/>
            </p:nvSpPr>
            <p:spPr bwMode="auto">
              <a:xfrm>
                <a:off x="1902" y="3402"/>
                <a:ext cx="100" cy="96"/>
              </a:xfrm>
              <a:prstGeom prst="ellipse">
                <a:avLst/>
              </a:prstGeom>
              <a:solidFill>
                <a:srgbClr val="0066FF"/>
              </a:solidFill>
              <a:ln w="9525">
                <a:solidFill>
                  <a:schemeClr val="tx1"/>
                </a:solidFill>
                <a:round/>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sp>
            <p:nvSpPr>
              <p:cNvPr id="69667" name="AutoShape 57"/>
              <p:cNvSpPr>
                <a:spLocks noChangeArrowheads="1"/>
              </p:cNvSpPr>
              <p:nvPr/>
            </p:nvSpPr>
            <p:spPr bwMode="auto">
              <a:xfrm rot="-5400000">
                <a:off x="1890" y="3496"/>
                <a:ext cx="124" cy="136"/>
              </a:xfrm>
              <a:prstGeom prst="flowChartDelay">
                <a:avLst/>
              </a:prstGeom>
              <a:solidFill>
                <a:srgbClr val="0066FF"/>
              </a:solidFill>
              <a:ln w="9525">
                <a:solidFill>
                  <a:schemeClr val="tx1"/>
                </a:solidFill>
                <a:miter lim="800000"/>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grpSp>
        <p:grpSp>
          <p:nvGrpSpPr>
            <p:cNvPr id="5" name="Group 51"/>
            <p:cNvGrpSpPr>
              <a:grpSpLocks/>
            </p:cNvGrpSpPr>
            <p:nvPr/>
          </p:nvGrpSpPr>
          <p:grpSpPr bwMode="auto">
            <a:xfrm>
              <a:off x="4957489" y="2218067"/>
              <a:ext cx="292365" cy="530105"/>
              <a:chOff x="1944" y="3408"/>
              <a:chExt cx="120" cy="222"/>
            </a:xfrm>
          </p:grpSpPr>
          <p:sp>
            <p:nvSpPr>
              <p:cNvPr id="69664" name="Oval 52"/>
              <p:cNvSpPr>
                <a:spLocks noChangeArrowheads="1"/>
              </p:cNvSpPr>
              <p:nvPr/>
            </p:nvSpPr>
            <p:spPr bwMode="auto">
              <a:xfrm>
                <a:off x="1957" y="3408"/>
                <a:ext cx="94" cy="96"/>
              </a:xfrm>
              <a:prstGeom prst="ellipse">
                <a:avLst/>
              </a:prstGeom>
              <a:solidFill>
                <a:srgbClr val="FFCC00"/>
              </a:solidFill>
              <a:ln w="9525">
                <a:solidFill>
                  <a:schemeClr val="tx1"/>
                </a:solidFill>
                <a:round/>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sp>
            <p:nvSpPr>
              <p:cNvPr id="69665" name="AutoShape 53"/>
              <p:cNvSpPr>
                <a:spLocks noChangeArrowheads="1"/>
              </p:cNvSpPr>
              <p:nvPr/>
            </p:nvSpPr>
            <p:spPr bwMode="auto">
              <a:xfrm rot="-5400000">
                <a:off x="1933" y="3499"/>
                <a:ext cx="142" cy="120"/>
              </a:xfrm>
              <a:prstGeom prst="flowChartDelay">
                <a:avLst/>
              </a:prstGeom>
              <a:solidFill>
                <a:srgbClr val="FFCC00"/>
              </a:solidFill>
              <a:ln w="9525">
                <a:solidFill>
                  <a:schemeClr val="tx1"/>
                </a:solidFill>
                <a:miter lim="800000"/>
                <a:headEnd/>
                <a:tailEnd/>
              </a:ln>
            </p:spPr>
            <p:txBody>
              <a:bodyPr wrap="none" anchor="ctr"/>
              <a:lstStyle/>
              <a:p>
                <a:pPr fontAlgn="base">
                  <a:spcBef>
                    <a:spcPct val="0"/>
                  </a:spcBef>
                  <a:spcAft>
                    <a:spcPct val="0"/>
                  </a:spcAft>
                </a:pPr>
                <a:endParaRPr lang="ja-JP" altLang="en-US" sz="1108">
                  <a:solidFill>
                    <a:srgbClr val="000000"/>
                  </a:solidFill>
                  <a:ea typeface="HG丸ｺﾞｼｯｸM-PRO" pitchFamily="50" charset="-128"/>
                </a:endParaRPr>
              </a:p>
            </p:txBody>
          </p:sp>
        </p:grpSp>
        <p:sp>
          <p:nvSpPr>
            <p:cNvPr id="41" name="AutoShape 6"/>
            <p:cNvSpPr>
              <a:spLocks noChangeArrowheads="1"/>
            </p:cNvSpPr>
            <p:nvPr/>
          </p:nvSpPr>
          <p:spPr bwMode="auto">
            <a:xfrm>
              <a:off x="78934" y="2563209"/>
              <a:ext cx="3564661" cy="1417059"/>
            </a:xfrm>
            <a:prstGeom prst="roundRect">
              <a:avLst>
                <a:gd name="adj" fmla="val 16667"/>
              </a:avLst>
            </a:prstGeom>
            <a:noFill/>
            <a:ln w="9525">
              <a:noFill/>
              <a:round/>
              <a:headEnd/>
              <a:tailEnd/>
            </a:ln>
            <a:effectLst/>
          </p:spPr>
          <p:txBody>
            <a:bodyPr lIns="86312" tIns="43156" rIns="86312" bIns="43156" anchor="ctr">
              <a:spAutoFit/>
            </a:bodyPr>
            <a:lstStyle/>
            <a:p>
              <a:pPr marL="87915" indent="-87915" defTabSz="863033">
                <a:spcBef>
                  <a:spcPts val="554"/>
                </a:spcBef>
                <a:spcAft>
                  <a:spcPts val="369"/>
                </a:spcAft>
                <a:defRPr/>
              </a:pPr>
              <a:r>
                <a:rPr lang="ja-JP" altLang="en-US" sz="1108" dirty="0">
                  <a:solidFill>
                    <a:srgbClr val="000000"/>
                  </a:solidFill>
                </a:rPr>
                <a:t>・成年後見制度利用支援事業</a:t>
              </a:r>
              <a:endParaRPr lang="en-US" altLang="ja-JP" sz="1108" dirty="0">
                <a:solidFill>
                  <a:srgbClr val="000000"/>
                </a:solidFill>
              </a:endParaRPr>
            </a:p>
            <a:p>
              <a:pPr marL="87915" indent="-87915" defTabSz="863033">
                <a:defRPr/>
              </a:pPr>
              <a:r>
                <a:rPr lang="ja-JP" altLang="en-US" sz="1108" dirty="0">
                  <a:solidFill>
                    <a:srgbClr val="000000"/>
                  </a:solidFill>
                </a:rPr>
                <a:t>・虐待防止</a:t>
              </a:r>
              <a:endParaRPr lang="en-US" altLang="ja-JP" sz="1108" dirty="0">
                <a:solidFill>
                  <a:srgbClr val="000000"/>
                </a:solidFill>
              </a:endParaRPr>
            </a:p>
            <a:p>
              <a:pPr marL="87915" indent="-87915" defTabSz="863033">
                <a:defRPr/>
              </a:pPr>
              <a:r>
                <a:rPr lang="ja-JP" altLang="en-US" sz="1015" dirty="0">
                  <a:solidFill>
                    <a:srgbClr val="000000"/>
                  </a:solidFill>
                </a:rPr>
                <a:t>　</a:t>
              </a:r>
              <a:r>
                <a:rPr lang="en-US" altLang="ja-JP" sz="831" dirty="0">
                  <a:solidFill>
                    <a:srgbClr val="000000"/>
                  </a:solidFill>
                </a:rPr>
                <a:t>※  </a:t>
              </a:r>
              <a:r>
                <a:rPr lang="ja-JP" altLang="en-US" sz="831" dirty="0">
                  <a:solidFill>
                    <a:srgbClr val="000000"/>
                  </a:solidFill>
                </a:rPr>
                <a:t>市町村障害者虐待防止センター（通報受理、</a:t>
              </a:r>
              <a:endParaRPr lang="en-US" altLang="ja-JP" sz="831" dirty="0">
                <a:solidFill>
                  <a:srgbClr val="000000"/>
                </a:solidFill>
              </a:endParaRPr>
            </a:p>
            <a:p>
              <a:pPr marL="87915" indent="-87915" defTabSz="863033">
                <a:defRPr/>
              </a:pPr>
              <a:r>
                <a:rPr lang="ja-JP" altLang="en-US" sz="831" dirty="0">
                  <a:solidFill>
                    <a:srgbClr val="000000"/>
                  </a:solidFill>
                </a:rPr>
                <a:t>　　 相談等）を兼ねることができる。</a:t>
              </a:r>
              <a:endParaRPr lang="en-US" altLang="ja-JP" sz="831" dirty="0">
                <a:solidFill>
                  <a:srgbClr val="000000"/>
                </a:solidFill>
              </a:endParaRPr>
            </a:p>
          </p:txBody>
        </p:sp>
        <p:sp>
          <p:nvSpPr>
            <p:cNvPr id="69661" name="AutoShape 6"/>
            <p:cNvSpPr>
              <a:spLocks noChangeArrowheads="1"/>
            </p:cNvSpPr>
            <p:nvPr/>
          </p:nvSpPr>
          <p:spPr bwMode="auto">
            <a:xfrm>
              <a:off x="2878847" y="887970"/>
              <a:ext cx="4513466" cy="1253900"/>
            </a:xfrm>
            <a:prstGeom prst="roundRect">
              <a:avLst>
                <a:gd name="adj" fmla="val 16667"/>
              </a:avLst>
            </a:prstGeom>
            <a:noFill/>
            <a:ln w="9525">
              <a:noFill/>
              <a:round/>
              <a:headEnd/>
              <a:tailEnd/>
            </a:ln>
          </p:spPr>
          <p:txBody>
            <a:bodyPr lIns="86312" tIns="43156" rIns="86312" bIns="43156" anchor="ctr">
              <a:spAutoFit/>
            </a:bodyPr>
            <a:lstStyle/>
            <a:p>
              <a:pPr marL="87915" indent="-87915" defTabSz="863033">
                <a:spcAft>
                  <a:spcPts val="277"/>
                </a:spcAft>
              </a:pPr>
              <a:r>
                <a:rPr lang="ja-JP" altLang="en-US" sz="1108" dirty="0">
                  <a:solidFill>
                    <a:srgbClr val="000000"/>
                  </a:solidFill>
                </a:rPr>
                <a:t>　　障害の種別や各種ニーズに対応する</a:t>
              </a:r>
              <a:endParaRPr lang="en-US" altLang="ja-JP" sz="1108" dirty="0">
                <a:solidFill>
                  <a:srgbClr val="000000"/>
                </a:solidFill>
              </a:endParaRPr>
            </a:p>
            <a:p>
              <a:pPr marL="87915" indent="-87915" defTabSz="863033">
                <a:spcAft>
                  <a:spcPts val="277"/>
                </a:spcAft>
              </a:pPr>
              <a:r>
                <a:rPr lang="ja-JP" altLang="en-US" sz="1108" dirty="0">
                  <a:solidFill>
                    <a:srgbClr val="000000"/>
                  </a:solidFill>
                </a:rPr>
                <a:t>　　・　総合的な相談支援（３障害対応）の実施</a:t>
              </a:r>
              <a:endParaRPr lang="en-US" altLang="ja-JP" sz="1108" dirty="0">
                <a:solidFill>
                  <a:srgbClr val="000000"/>
                </a:solidFill>
              </a:endParaRPr>
            </a:p>
            <a:p>
              <a:pPr marL="87915" indent="-87915" defTabSz="863033">
                <a:spcAft>
                  <a:spcPts val="277"/>
                </a:spcAft>
              </a:pPr>
              <a:r>
                <a:rPr lang="ja-JP" altLang="en-US" sz="1108" dirty="0">
                  <a:solidFill>
                    <a:srgbClr val="000000"/>
                  </a:solidFill>
                </a:rPr>
                <a:t>　　・　専門的な相談支援の実施</a:t>
              </a:r>
            </a:p>
          </p:txBody>
        </p:sp>
        <p:sp>
          <p:nvSpPr>
            <p:cNvPr id="69662" name="AutoShape 6"/>
            <p:cNvSpPr>
              <a:spLocks noChangeArrowheads="1"/>
            </p:cNvSpPr>
            <p:nvPr/>
          </p:nvSpPr>
          <p:spPr bwMode="auto">
            <a:xfrm>
              <a:off x="5952368" y="2740290"/>
              <a:ext cx="3540002" cy="889852"/>
            </a:xfrm>
            <a:prstGeom prst="roundRect">
              <a:avLst>
                <a:gd name="adj" fmla="val 16667"/>
              </a:avLst>
            </a:prstGeom>
            <a:noFill/>
            <a:ln w="9525">
              <a:noFill/>
              <a:round/>
              <a:headEnd/>
              <a:tailEnd/>
            </a:ln>
          </p:spPr>
          <p:txBody>
            <a:bodyPr lIns="86312" tIns="43156" rIns="86312" bIns="43156" anchor="ctr">
              <a:spAutoFit/>
            </a:bodyPr>
            <a:lstStyle/>
            <a:p>
              <a:pPr marL="87915" indent="-87915" defTabSz="863033">
                <a:spcAft>
                  <a:spcPts val="369"/>
                </a:spcAft>
              </a:pPr>
              <a:r>
                <a:rPr lang="ja-JP" altLang="en-US" sz="1108" dirty="0">
                  <a:solidFill>
                    <a:srgbClr val="000000"/>
                  </a:solidFill>
                </a:rPr>
                <a:t>・入所施設や精神科病院への働きかけ</a:t>
              </a:r>
              <a:endParaRPr lang="en-US" altLang="ja-JP" sz="1108" dirty="0">
                <a:solidFill>
                  <a:srgbClr val="000000"/>
                </a:solidFill>
              </a:endParaRPr>
            </a:p>
            <a:p>
              <a:pPr marL="87915" indent="-87915" defTabSz="863033">
                <a:spcAft>
                  <a:spcPts val="369"/>
                </a:spcAft>
              </a:pPr>
              <a:r>
                <a:rPr lang="ja-JP" altLang="en-US" sz="1108" dirty="0">
                  <a:solidFill>
                    <a:srgbClr val="000000"/>
                  </a:solidFill>
                </a:rPr>
                <a:t>・地域の体制整備に係るコーディネート</a:t>
              </a:r>
              <a:endParaRPr lang="en-US" altLang="ja-JP" sz="1108" dirty="0">
                <a:solidFill>
                  <a:srgbClr val="000000"/>
                </a:solidFill>
              </a:endParaRPr>
            </a:p>
          </p:txBody>
        </p:sp>
        <p:sp>
          <p:nvSpPr>
            <p:cNvPr id="64542" name="上矢印 28"/>
            <p:cNvSpPr>
              <a:spLocks noChangeArrowheads="1"/>
            </p:cNvSpPr>
            <p:nvPr/>
          </p:nvSpPr>
          <p:spPr bwMode="auto">
            <a:xfrm>
              <a:off x="3618415" y="5974599"/>
              <a:ext cx="2050309" cy="653898"/>
            </a:xfrm>
            <a:prstGeom prst="upArrow">
              <a:avLst>
                <a:gd name="adj1" fmla="val 50000"/>
                <a:gd name="adj2" fmla="val 50000"/>
              </a:avLst>
            </a:prstGeom>
            <a:solidFill>
              <a:schemeClr val="accent6">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lIns="83077" tIns="43200" rIns="83077" bIns="43200"/>
            <a:lstStyle/>
            <a:p>
              <a:pPr algn="ctr" fontAlgn="base">
                <a:spcBef>
                  <a:spcPct val="0"/>
                </a:spcBef>
                <a:spcAft>
                  <a:spcPct val="0"/>
                </a:spcAft>
                <a:defRPr/>
              </a:pPr>
              <a:r>
                <a:rPr lang="ja-JP" altLang="en-US" sz="831" dirty="0">
                  <a:solidFill>
                    <a:srgbClr val="000000"/>
                  </a:solidFill>
                  <a:ea typeface="HG丸ｺﾞｼｯｸM-PRO" pitchFamily="50" charset="-128"/>
                </a:rPr>
                <a:t>運営委託等</a:t>
              </a:r>
            </a:p>
          </p:txBody>
        </p:sp>
      </p:grpSp>
      <p:sp>
        <p:nvSpPr>
          <p:cNvPr id="46" name="円/楕円 45"/>
          <p:cNvSpPr/>
          <p:nvPr/>
        </p:nvSpPr>
        <p:spPr bwMode="auto">
          <a:xfrm>
            <a:off x="384486" y="2498252"/>
            <a:ext cx="1079989" cy="531934"/>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lIns="83067" tIns="43195" rIns="83067" bIns="43195" anchor="ctr"/>
          <a:lstStyle/>
          <a:p>
            <a:pPr algn="ctr" fontAlgn="base">
              <a:spcBef>
                <a:spcPct val="0"/>
              </a:spcBef>
              <a:spcAft>
                <a:spcPct val="0"/>
              </a:spcAft>
              <a:defRPr/>
            </a:pPr>
            <a:r>
              <a:rPr lang="ja-JP" altLang="en-US" sz="1015" dirty="0">
                <a:solidFill>
                  <a:srgbClr val="000000"/>
                </a:solidFill>
                <a:ea typeface="HG丸ｺﾞｼｯｸM-PRO" pitchFamily="50" charset="-128"/>
              </a:rPr>
              <a:t>相談支援事業者</a:t>
            </a:r>
          </a:p>
        </p:txBody>
      </p:sp>
      <p:sp>
        <p:nvSpPr>
          <p:cNvPr id="47" name="円/楕円 46"/>
          <p:cNvSpPr/>
          <p:nvPr/>
        </p:nvSpPr>
        <p:spPr bwMode="auto">
          <a:xfrm>
            <a:off x="318351" y="5199174"/>
            <a:ext cx="1079988" cy="531934"/>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lIns="83067" tIns="43195" rIns="83067" bIns="43195" anchor="ctr"/>
          <a:lstStyle/>
          <a:p>
            <a:pPr algn="ctr" fontAlgn="base">
              <a:spcBef>
                <a:spcPct val="0"/>
              </a:spcBef>
              <a:spcAft>
                <a:spcPct val="0"/>
              </a:spcAft>
              <a:defRPr/>
            </a:pPr>
            <a:r>
              <a:rPr lang="ja-JP" altLang="en-US" sz="1015" dirty="0">
                <a:solidFill>
                  <a:srgbClr val="000000"/>
                </a:solidFill>
                <a:ea typeface="HG丸ｺﾞｼｯｸM-PRO" pitchFamily="50" charset="-128"/>
              </a:rPr>
              <a:t>相談支援事業者</a:t>
            </a:r>
          </a:p>
        </p:txBody>
      </p:sp>
      <p:sp>
        <p:nvSpPr>
          <p:cNvPr id="48" name="円/楕円 47"/>
          <p:cNvSpPr/>
          <p:nvPr/>
        </p:nvSpPr>
        <p:spPr bwMode="auto">
          <a:xfrm>
            <a:off x="7696937" y="2498252"/>
            <a:ext cx="1079989" cy="531934"/>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lIns="83067" tIns="43195" rIns="83067" bIns="43195" anchor="ctr"/>
          <a:lstStyle/>
          <a:p>
            <a:pPr algn="ctr" fontAlgn="base">
              <a:spcBef>
                <a:spcPct val="0"/>
              </a:spcBef>
              <a:spcAft>
                <a:spcPct val="0"/>
              </a:spcAft>
              <a:defRPr/>
            </a:pPr>
            <a:r>
              <a:rPr lang="ja-JP" altLang="en-US" sz="1015" dirty="0">
                <a:solidFill>
                  <a:srgbClr val="000000"/>
                </a:solidFill>
                <a:ea typeface="HG丸ｺﾞｼｯｸM-PRO" pitchFamily="50" charset="-128"/>
              </a:rPr>
              <a:t>相談支援事業者</a:t>
            </a:r>
          </a:p>
        </p:txBody>
      </p:sp>
      <p:sp>
        <p:nvSpPr>
          <p:cNvPr id="69641" name="円/楕円 48"/>
          <p:cNvSpPr>
            <a:spLocks noChangeArrowheads="1"/>
          </p:cNvSpPr>
          <p:nvPr/>
        </p:nvSpPr>
        <p:spPr bwMode="auto">
          <a:xfrm>
            <a:off x="7236489" y="5332358"/>
            <a:ext cx="1655885" cy="864577"/>
          </a:xfrm>
          <a:prstGeom prst="ellipse">
            <a:avLst/>
          </a:prstGeom>
          <a:solidFill>
            <a:schemeClr val="bg1"/>
          </a:solidFill>
          <a:ln w="9525" algn="ctr">
            <a:solidFill>
              <a:schemeClr val="tx1"/>
            </a:solidFill>
            <a:round/>
            <a:headEnd/>
            <a:tailEnd/>
          </a:ln>
        </p:spPr>
        <p:txBody>
          <a:bodyPr lIns="83067" tIns="43195" rIns="83067" bIns="43195" anchor="ctr"/>
          <a:lstStyle/>
          <a:p>
            <a:pPr algn="ctr" fontAlgn="base">
              <a:spcBef>
                <a:spcPct val="0"/>
              </a:spcBef>
              <a:spcAft>
                <a:spcPct val="0"/>
              </a:spcAft>
            </a:pPr>
            <a:r>
              <a:rPr lang="ja-JP" altLang="en-US" sz="1015" dirty="0">
                <a:solidFill>
                  <a:srgbClr val="000000"/>
                </a:solidFill>
                <a:latin typeface="HG丸ｺﾞｼｯｸM-PRO" pitchFamily="50" charset="-128"/>
                <a:ea typeface="HG丸ｺﾞｼｯｸM-PRO" pitchFamily="50" charset="-128"/>
              </a:rPr>
              <a:t>児童発達</a:t>
            </a:r>
            <a:endParaRPr lang="en-US" altLang="ja-JP" sz="1015" dirty="0">
              <a:solidFill>
                <a:srgbClr val="000000"/>
              </a:solidFill>
              <a:latin typeface="HG丸ｺﾞｼｯｸM-PRO" pitchFamily="50" charset="-128"/>
              <a:ea typeface="HG丸ｺﾞｼｯｸM-PRO" pitchFamily="50" charset="-128"/>
            </a:endParaRPr>
          </a:p>
          <a:p>
            <a:pPr algn="ctr" fontAlgn="base">
              <a:spcBef>
                <a:spcPct val="0"/>
              </a:spcBef>
              <a:spcAft>
                <a:spcPct val="0"/>
              </a:spcAft>
            </a:pPr>
            <a:r>
              <a:rPr lang="ja-JP" altLang="en-US" sz="1015" dirty="0">
                <a:solidFill>
                  <a:srgbClr val="000000"/>
                </a:solidFill>
                <a:latin typeface="HG丸ｺﾞｼｯｸM-PRO" pitchFamily="50" charset="-128"/>
                <a:ea typeface="HG丸ｺﾞｼｯｸM-PRO" pitchFamily="50" charset="-128"/>
              </a:rPr>
              <a:t>支援センター</a:t>
            </a:r>
            <a:endParaRPr lang="en-US" altLang="ja-JP" sz="1015" dirty="0">
              <a:solidFill>
                <a:srgbClr val="000000"/>
              </a:solidFill>
              <a:latin typeface="HG丸ｺﾞｼｯｸM-PRO" pitchFamily="50" charset="-128"/>
              <a:ea typeface="HG丸ｺﾞｼｯｸM-PRO" pitchFamily="50" charset="-128"/>
            </a:endParaRPr>
          </a:p>
          <a:p>
            <a:pPr algn="ctr" fontAlgn="base">
              <a:spcBef>
                <a:spcPct val="0"/>
              </a:spcBef>
              <a:spcAft>
                <a:spcPct val="0"/>
              </a:spcAft>
            </a:pPr>
            <a:endParaRPr lang="en-US" altLang="ja-JP" sz="1015" dirty="0">
              <a:solidFill>
                <a:srgbClr val="000000"/>
              </a:solidFill>
              <a:latin typeface="HG丸ｺﾞｼｯｸM-PRO" pitchFamily="50" charset="-128"/>
              <a:ea typeface="HG丸ｺﾞｼｯｸM-PRO" pitchFamily="50" charset="-128"/>
            </a:endParaRPr>
          </a:p>
        </p:txBody>
      </p:sp>
      <p:sp>
        <p:nvSpPr>
          <p:cNvPr id="51" name="左右矢印 50"/>
          <p:cNvSpPr/>
          <p:nvPr/>
        </p:nvSpPr>
        <p:spPr bwMode="auto">
          <a:xfrm rot="2700000">
            <a:off x="1175130" y="2958085"/>
            <a:ext cx="465282" cy="360040"/>
          </a:xfrm>
          <a:prstGeom prst="leftRightArrow">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vert270" lIns="83067" tIns="43195" rIns="83067" bIns="43195" anchor="ctr"/>
          <a:lstStyle/>
          <a:p>
            <a:pPr algn="ctr" fontAlgn="base">
              <a:spcBef>
                <a:spcPct val="0"/>
              </a:spcBef>
              <a:spcAft>
                <a:spcPct val="0"/>
              </a:spcAft>
              <a:defRPr/>
            </a:pPr>
            <a:r>
              <a:rPr lang="ja-JP" altLang="en-US" sz="831" dirty="0">
                <a:solidFill>
                  <a:srgbClr val="000000"/>
                </a:solidFill>
                <a:ea typeface="HG丸ｺﾞｼｯｸM-PRO" pitchFamily="50" charset="-128"/>
              </a:rPr>
              <a:t>連携</a:t>
            </a:r>
          </a:p>
        </p:txBody>
      </p:sp>
      <p:sp>
        <p:nvSpPr>
          <p:cNvPr id="52" name="左右矢印 51"/>
          <p:cNvSpPr/>
          <p:nvPr/>
        </p:nvSpPr>
        <p:spPr bwMode="auto">
          <a:xfrm rot="8100000">
            <a:off x="7613925" y="3033583"/>
            <a:ext cx="504056" cy="332345"/>
          </a:xfrm>
          <a:prstGeom prst="leftRightArrow">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vert270" lIns="83067" tIns="43195" rIns="83067" bIns="43195" anchor="ctr"/>
          <a:lstStyle/>
          <a:p>
            <a:pPr algn="ctr" fontAlgn="base">
              <a:spcBef>
                <a:spcPct val="0"/>
              </a:spcBef>
              <a:spcAft>
                <a:spcPct val="0"/>
              </a:spcAft>
              <a:defRPr/>
            </a:pPr>
            <a:r>
              <a:rPr lang="ja-JP" altLang="en-US" sz="831" dirty="0">
                <a:solidFill>
                  <a:srgbClr val="000000"/>
                </a:solidFill>
                <a:ea typeface="HG丸ｺﾞｼｯｸM-PRO" pitchFamily="50" charset="-128"/>
              </a:rPr>
              <a:t>連携</a:t>
            </a:r>
          </a:p>
        </p:txBody>
      </p:sp>
      <p:sp>
        <p:nvSpPr>
          <p:cNvPr id="53" name="左右矢印 52"/>
          <p:cNvSpPr/>
          <p:nvPr/>
        </p:nvSpPr>
        <p:spPr bwMode="auto">
          <a:xfrm rot="8100000">
            <a:off x="1021832" y="4875519"/>
            <a:ext cx="539801" cy="332345"/>
          </a:xfrm>
          <a:prstGeom prst="leftRightArrow">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vert270" lIns="83067" tIns="43195" rIns="83067" bIns="43195" anchor="ctr"/>
          <a:lstStyle/>
          <a:p>
            <a:pPr algn="ctr" fontAlgn="base">
              <a:spcBef>
                <a:spcPct val="0"/>
              </a:spcBef>
              <a:spcAft>
                <a:spcPct val="0"/>
              </a:spcAft>
              <a:defRPr/>
            </a:pPr>
            <a:r>
              <a:rPr lang="ja-JP" altLang="en-US" sz="831" dirty="0">
                <a:solidFill>
                  <a:srgbClr val="000000"/>
                </a:solidFill>
                <a:ea typeface="HG丸ｺﾞｼｯｸM-PRO" pitchFamily="50" charset="-128"/>
              </a:rPr>
              <a:t>連携</a:t>
            </a:r>
          </a:p>
        </p:txBody>
      </p:sp>
      <p:sp>
        <p:nvSpPr>
          <p:cNvPr id="54" name="左右矢印 53"/>
          <p:cNvSpPr/>
          <p:nvPr/>
        </p:nvSpPr>
        <p:spPr bwMode="auto">
          <a:xfrm rot="2700000">
            <a:off x="7488511" y="4917038"/>
            <a:ext cx="477989" cy="360040"/>
          </a:xfrm>
          <a:prstGeom prst="leftRightArrow">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vert270" lIns="83067" tIns="43195" rIns="83067" bIns="43195" anchor="ctr"/>
          <a:lstStyle/>
          <a:p>
            <a:pPr algn="ctr" fontAlgn="base">
              <a:spcBef>
                <a:spcPct val="0"/>
              </a:spcBef>
              <a:spcAft>
                <a:spcPct val="0"/>
              </a:spcAft>
              <a:defRPr/>
            </a:pPr>
            <a:r>
              <a:rPr lang="ja-JP" altLang="en-US" sz="831" dirty="0">
                <a:solidFill>
                  <a:srgbClr val="000000"/>
                </a:solidFill>
                <a:ea typeface="HG丸ｺﾞｼｯｸM-PRO" pitchFamily="50" charset="-128"/>
              </a:rPr>
              <a:t>連携</a:t>
            </a:r>
          </a:p>
        </p:txBody>
      </p:sp>
      <p:sp>
        <p:nvSpPr>
          <p:cNvPr id="55" name="正方形/長方形 54"/>
          <p:cNvSpPr/>
          <p:nvPr/>
        </p:nvSpPr>
        <p:spPr bwMode="auto">
          <a:xfrm>
            <a:off x="2977394" y="2033199"/>
            <a:ext cx="3096357" cy="332643"/>
          </a:xfrm>
          <a:prstGeom prst="rect">
            <a:avLst/>
          </a:prstGeom>
          <a:solidFill>
            <a:schemeClr val="accent5">
              <a:lumMod val="20000"/>
              <a:lumOff val="80000"/>
            </a:schemeClr>
          </a:solidFill>
          <a:ln w="57150" cmpd="dbl">
            <a:solidFill>
              <a:schemeClr val="tx2">
                <a:lumMod val="60000"/>
                <a:lumOff val="40000"/>
              </a:schemeClr>
            </a:solidFill>
            <a:headEnd type="none" w="med" len="med"/>
            <a:tailEnd type="none" w="med" len="med"/>
          </a:ln>
          <a:effectLst>
            <a:outerShdw blurRad="40000" dist="20000" dir="5400000" rotWithShape="0">
              <a:srgbClr val="000000">
                <a:alpha val="62000"/>
              </a:srgbClr>
            </a:outerShdw>
          </a:effectLst>
        </p:spPr>
        <p:style>
          <a:lnRef idx="1">
            <a:schemeClr val="accent3"/>
          </a:lnRef>
          <a:fillRef idx="2">
            <a:schemeClr val="accent3"/>
          </a:fillRef>
          <a:effectRef idx="1">
            <a:schemeClr val="accent3"/>
          </a:effectRef>
          <a:fontRef idx="minor">
            <a:schemeClr val="dk1"/>
          </a:fontRef>
        </p:style>
        <p:txBody>
          <a:bodyPr lIns="83067" tIns="43195" rIns="83067" bIns="43195"/>
          <a:lstStyle/>
          <a:p>
            <a:pPr algn="ctr" fontAlgn="base">
              <a:spcBef>
                <a:spcPct val="0"/>
              </a:spcBef>
              <a:spcAft>
                <a:spcPct val="0"/>
              </a:spcAft>
              <a:defRPr/>
            </a:pPr>
            <a:r>
              <a:rPr lang="ja-JP" altLang="en-US" sz="1477" b="1" dirty="0">
                <a:solidFill>
                  <a:prstClr val="black"/>
                </a:solidFill>
                <a:latin typeface="ＭＳ Ｐゴシック"/>
              </a:rPr>
              <a:t>基幹相談支援センター</a:t>
            </a:r>
          </a:p>
        </p:txBody>
      </p:sp>
      <p:sp>
        <p:nvSpPr>
          <p:cNvPr id="69647" name="正方形/長方形 56"/>
          <p:cNvSpPr>
            <a:spLocks noChangeArrowheads="1"/>
          </p:cNvSpPr>
          <p:nvPr/>
        </p:nvSpPr>
        <p:spPr bwMode="auto">
          <a:xfrm>
            <a:off x="7364574" y="5729643"/>
            <a:ext cx="1526931" cy="332642"/>
          </a:xfrm>
          <a:prstGeom prst="rect">
            <a:avLst/>
          </a:prstGeom>
          <a:noFill/>
          <a:ln w="9525" algn="ctr">
            <a:noFill/>
            <a:round/>
            <a:headEnd/>
            <a:tailEnd/>
          </a:ln>
        </p:spPr>
        <p:txBody>
          <a:bodyPr lIns="83067" tIns="43195" rIns="83067" bIns="43195" anchor="ctr"/>
          <a:lstStyle/>
          <a:p>
            <a:pPr fontAlgn="base">
              <a:spcBef>
                <a:spcPct val="0"/>
              </a:spcBef>
              <a:spcAft>
                <a:spcPct val="0"/>
              </a:spcAft>
            </a:pPr>
            <a:r>
              <a:rPr lang="ja-JP" altLang="en-US" sz="1015" dirty="0">
                <a:solidFill>
                  <a:srgbClr val="000000"/>
                </a:solidFill>
                <a:ea typeface="HG丸ｺﾞｼｯｸM-PRO" pitchFamily="50" charset="-128"/>
              </a:rPr>
              <a:t> （相談支援事業者）</a:t>
            </a:r>
          </a:p>
        </p:txBody>
      </p:sp>
      <p:sp>
        <p:nvSpPr>
          <p:cNvPr id="57" name="AutoShape 13"/>
          <p:cNvSpPr>
            <a:spLocks noChangeArrowheads="1"/>
          </p:cNvSpPr>
          <p:nvPr/>
        </p:nvSpPr>
        <p:spPr bwMode="auto">
          <a:xfrm>
            <a:off x="3508556" y="6237681"/>
            <a:ext cx="2259624" cy="332643"/>
          </a:xfrm>
          <a:prstGeom prst="roundRect">
            <a:avLst>
              <a:gd name="adj" fmla="val 16667"/>
            </a:avLst>
          </a:prstGeom>
          <a:solidFill>
            <a:schemeClr val="accent6">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lIns="53910" tIns="43148" rIns="53910" bIns="43148" anchor="ctr"/>
          <a:lstStyle/>
          <a:p>
            <a:pPr algn="ctr" defTabSz="861567">
              <a:spcBef>
                <a:spcPct val="40000"/>
              </a:spcBef>
              <a:defRPr/>
            </a:pPr>
            <a:r>
              <a:rPr lang="ja-JP" altLang="en-US" sz="1477" dirty="0">
                <a:solidFill>
                  <a:srgbClr val="000000"/>
                </a:solidFill>
                <a:ea typeface="HG丸ｺﾞｼｯｸM-PRO" pitchFamily="50" charset="-128"/>
              </a:rPr>
              <a:t>協　　議　　会</a:t>
            </a:r>
          </a:p>
        </p:txBody>
      </p:sp>
      <p:sp>
        <p:nvSpPr>
          <p:cNvPr id="69649" name="AutoShape 6"/>
          <p:cNvSpPr>
            <a:spLocks noChangeArrowheads="1"/>
          </p:cNvSpPr>
          <p:nvPr/>
        </p:nvSpPr>
        <p:spPr bwMode="auto">
          <a:xfrm>
            <a:off x="3243627" y="4927760"/>
            <a:ext cx="3056792" cy="775822"/>
          </a:xfrm>
          <a:prstGeom prst="roundRect">
            <a:avLst>
              <a:gd name="adj" fmla="val 16667"/>
            </a:avLst>
          </a:prstGeom>
          <a:noFill/>
          <a:ln w="9525">
            <a:noFill/>
            <a:round/>
            <a:headEnd/>
            <a:tailEnd/>
          </a:ln>
        </p:spPr>
        <p:txBody>
          <a:bodyPr lIns="86302" tIns="43151" rIns="86302" bIns="43151" anchor="ctr">
            <a:spAutoFit/>
          </a:bodyPr>
          <a:lstStyle/>
          <a:p>
            <a:pPr marL="87915" indent="-87915" defTabSz="863033">
              <a:spcAft>
                <a:spcPts val="369"/>
              </a:spcAft>
            </a:pPr>
            <a:r>
              <a:rPr lang="ja-JP" altLang="en-US" sz="1108" dirty="0">
                <a:solidFill>
                  <a:srgbClr val="000000"/>
                </a:solidFill>
              </a:rPr>
              <a:t>・相談支援事業者への専門的指導、助言</a:t>
            </a:r>
            <a:endParaRPr lang="en-US" altLang="ja-JP" sz="1108" dirty="0">
              <a:solidFill>
                <a:srgbClr val="000000"/>
              </a:solidFill>
            </a:endParaRPr>
          </a:p>
          <a:p>
            <a:pPr marL="87915" indent="-87915" defTabSz="863033">
              <a:spcAft>
                <a:spcPts val="369"/>
              </a:spcAft>
            </a:pPr>
            <a:r>
              <a:rPr lang="ja-JP" altLang="en-US" sz="1108" dirty="0">
                <a:solidFill>
                  <a:srgbClr val="000000"/>
                </a:solidFill>
              </a:rPr>
              <a:t>・相談支援事業者の人材育成</a:t>
            </a:r>
            <a:endParaRPr lang="en-US" altLang="ja-JP" sz="1108" dirty="0">
              <a:solidFill>
                <a:srgbClr val="000000"/>
              </a:solidFill>
            </a:endParaRPr>
          </a:p>
          <a:p>
            <a:pPr marL="87915" indent="-87915" defTabSz="863033">
              <a:spcAft>
                <a:spcPts val="369"/>
              </a:spcAft>
            </a:pPr>
            <a:r>
              <a:rPr lang="ja-JP" altLang="en-US" sz="1108" dirty="0">
                <a:solidFill>
                  <a:srgbClr val="000000"/>
                </a:solidFill>
              </a:rPr>
              <a:t>・相談機関との連携強化の取組</a:t>
            </a:r>
            <a:endParaRPr lang="en-US" altLang="ja-JP" sz="1108" dirty="0">
              <a:solidFill>
                <a:srgbClr val="000000"/>
              </a:solidFill>
            </a:endParaRPr>
          </a:p>
        </p:txBody>
      </p:sp>
      <p:sp>
        <p:nvSpPr>
          <p:cNvPr id="6" name="テキスト ボックス 5"/>
          <p:cNvSpPr txBox="1"/>
          <p:nvPr/>
        </p:nvSpPr>
        <p:spPr>
          <a:xfrm>
            <a:off x="6033335" y="1951989"/>
            <a:ext cx="2858170" cy="577081"/>
          </a:xfrm>
          <a:prstGeom prst="rect">
            <a:avLst/>
          </a:prstGeom>
          <a:noFill/>
        </p:spPr>
        <p:txBody>
          <a:bodyPr wrap="square" rtlCol="0">
            <a:spAutoFit/>
          </a:bodyPr>
          <a:lstStyle/>
          <a:p>
            <a:pPr algn="r" fontAlgn="base">
              <a:spcBef>
                <a:spcPct val="0"/>
              </a:spcBef>
              <a:spcAft>
                <a:spcPct val="0"/>
              </a:spcAft>
            </a:pPr>
            <a:r>
              <a:rPr lang="ja-JP" altLang="en-US" sz="1050" dirty="0">
                <a:solidFill>
                  <a:srgbClr val="000000"/>
                </a:solidFill>
              </a:rPr>
              <a:t>平成</a:t>
            </a:r>
            <a:r>
              <a:rPr lang="en-US" altLang="ja-JP" sz="1050" dirty="0">
                <a:solidFill>
                  <a:srgbClr val="000000"/>
                </a:solidFill>
              </a:rPr>
              <a:t>29</a:t>
            </a:r>
            <a:r>
              <a:rPr lang="ja-JP" altLang="en-US" sz="1050" dirty="0">
                <a:solidFill>
                  <a:srgbClr val="000000"/>
                </a:solidFill>
              </a:rPr>
              <a:t>年度設置市町村数：</a:t>
            </a:r>
            <a:r>
              <a:rPr lang="en-US" altLang="ja-JP" sz="1050" dirty="0">
                <a:solidFill>
                  <a:srgbClr val="000000"/>
                </a:solidFill>
              </a:rPr>
              <a:t>518</a:t>
            </a:r>
          </a:p>
          <a:p>
            <a:pPr algn="r" fontAlgn="base">
              <a:spcBef>
                <a:spcPct val="0"/>
              </a:spcBef>
              <a:spcAft>
                <a:spcPct val="0"/>
              </a:spcAft>
            </a:pPr>
            <a:r>
              <a:rPr lang="ja-JP" altLang="en-US" sz="1050" dirty="0">
                <a:solidFill>
                  <a:srgbClr val="000000"/>
                </a:solidFill>
              </a:rPr>
              <a:t>設置個所数：</a:t>
            </a:r>
            <a:r>
              <a:rPr lang="en-US" altLang="ja-JP" sz="1050" dirty="0">
                <a:solidFill>
                  <a:srgbClr val="000000"/>
                </a:solidFill>
              </a:rPr>
              <a:t>544</a:t>
            </a:r>
          </a:p>
          <a:p>
            <a:pPr algn="r" fontAlgn="base">
              <a:spcBef>
                <a:spcPct val="0"/>
              </a:spcBef>
              <a:spcAft>
                <a:spcPct val="0"/>
              </a:spcAft>
            </a:pPr>
            <a:r>
              <a:rPr lang="ja-JP" altLang="en-US" sz="1050" dirty="0">
                <a:solidFill>
                  <a:srgbClr val="000000"/>
                </a:solidFill>
              </a:rPr>
              <a:t>（一部共同設置）</a:t>
            </a:r>
          </a:p>
        </p:txBody>
      </p:sp>
      <p:sp>
        <p:nvSpPr>
          <p:cNvPr id="38" name="Text Box 15">
            <a:extLst>
              <a:ext uri="{FF2B5EF4-FFF2-40B4-BE49-F238E27FC236}">
                <a16:creationId xmlns:a16="http://schemas.microsoft.com/office/drawing/2014/main" id="{5FA8C1EE-B9CF-4D7A-853D-8A5C54D35B42}"/>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9" name="スライド番号プレースホルダー 1">
            <a:extLst>
              <a:ext uri="{FF2B5EF4-FFF2-40B4-BE49-F238E27FC236}">
                <a16:creationId xmlns:a16="http://schemas.microsoft.com/office/drawing/2014/main" id="{D38C430F-F826-46FE-A996-F4DDD8AC3F58}"/>
              </a:ext>
            </a:extLst>
          </p:cNvPr>
          <p:cNvSpPr>
            <a:spLocks noGrp="1"/>
          </p:cNvSpPr>
          <p:nvPr>
            <p:ph type="sldNum" sz="quarter" idx="12"/>
          </p:nvPr>
        </p:nvSpPr>
        <p:spPr>
          <a:xfrm>
            <a:off x="6956994" y="6521714"/>
            <a:ext cx="2133600" cy="476250"/>
          </a:xfrm>
        </p:spPr>
        <p:txBody>
          <a:bodyPr/>
          <a:lstStyle/>
          <a:p>
            <a:pPr>
              <a:defRPr/>
            </a:pPr>
            <a:fld id="{804D6B79-3AEB-42FE-A736-A41F7AEA0445}" type="slidenum">
              <a:rPr lang="en-US" altLang="ja-JP" smtClean="0"/>
              <a:pPr>
                <a:defRPr/>
              </a:pPr>
              <a:t>4</a:t>
            </a:fld>
            <a:endParaRPr lang="en-US" altLang="ja-JP" dirty="0"/>
          </a:p>
        </p:txBody>
      </p:sp>
    </p:spTree>
    <p:extLst>
      <p:ext uri="{BB962C8B-B14F-4D97-AF65-F5344CB8AC3E}">
        <p14:creationId xmlns:p14="http://schemas.microsoft.com/office/powerpoint/2010/main" val="35011513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BEB6AC-7497-412A-AE49-C90525B54E5A}"/>
              </a:ext>
            </a:extLst>
          </p:cNvPr>
          <p:cNvSpPr>
            <a:spLocks noGrp="1"/>
          </p:cNvSpPr>
          <p:nvPr>
            <p:ph type="title"/>
          </p:nvPr>
        </p:nvSpPr>
        <p:spPr/>
        <p:txBody>
          <a:bodyPr/>
          <a:lstStyle/>
          <a:p>
            <a:r>
              <a:rPr kumimoji="1" lang="ja-JP" altLang="en-US" dirty="0"/>
              <a:t>参考文献</a:t>
            </a:r>
          </a:p>
        </p:txBody>
      </p:sp>
      <p:sp>
        <p:nvSpPr>
          <p:cNvPr id="4" name="スライド番号プレースホルダー 3">
            <a:extLst>
              <a:ext uri="{FF2B5EF4-FFF2-40B4-BE49-F238E27FC236}">
                <a16:creationId xmlns:a16="http://schemas.microsoft.com/office/drawing/2014/main" id="{BB474AE1-14EE-4812-8B82-EE27F7D6CDE6}"/>
              </a:ext>
            </a:extLst>
          </p:cNvPr>
          <p:cNvSpPr>
            <a:spLocks noGrp="1"/>
          </p:cNvSpPr>
          <p:nvPr>
            <p:ph type="sldNum" sz="quarter" idx="12"/>
          </p:nvPr>
        </p:nvSpPr>
        <p:spPr>
          <a:xfrm>
            <a:off x="7010400" y="6399015"/>
            <a:ext cx="2133600" cy="476250"/>
          </a:xfrm>
        </p:spPr>
        <p:txBody>
          <a:bodyPr/>
          <a:lstStyle/>
          <a:p>
            <a:pPr>
              <a:defRPr/>
            </a:pPr>
            <a:fld id="{804D6B79-3AEB-42FE-A736-A41F7AEA0445}" type="slidenum">
              <a:rPr lang="en-US" altLang="ja-JP" smtClean="0"/>
              <a:pPr>
                <a:defRPr/>
              </a:pPr>
              <a:t>40</a:t>
            </a:fld>
            <a:endParaRPr lang="en-US" altLang="ja-JP" dirty="0"/>
          </a:p>
        </p:txBody>
      </p:sp>
      <p:sp>
        <p:nvSpPr>
          <p:cNvPr id="5" name="コンテンツ プレースホルダー 4">
            <a:extLst>
              <a:ext uri="{FF2B5EF4-FFF2-40B4-BE49-F238E27FC236}">
                <a16:creationId xmlns:a16="http://schemas.microsoft.com/office/drawing/2014/main" id="{67FBA1CA-052E-420F-B871-68C56208B827}"/>
              </a:ext>
            </a:extLst>
          </p:cNvPr>
          <p:cNvSpPr txBox="1">
            <a:spLocks noGrp="1"/>
          </p:cNvSpPr>
          <p:nvPr>
            <p:ph idx="1"/>
          </p:nvPr>
        </p:nvSpPr>
        <p:spPr>
          <a:xfrm>
            <a:off x="457200" y="1600200"/>
            <a:ext cx="8229600" cy="3231654"/>
          </a:xfrm>
          <a:prstGeom prst="rect">
            <a:avLst/>
          </a:prstGeom>
          <a:noFill/>
        </p:spPr>
        <p:txBody>
          <a:bodyPr wrap="square" rtlCol="0">
            <a:spAutoFit/>
          </a:bodyPr>
          <a:lstStyle/>
          <a:p>
            <a:pPr marL="0" indent="0">
              <a:buNone/>
            </a:pPr>
            <a:r>
              <a:rPr kumimoji="1" lang="ja-JP" altLang="en-US" sz="2000" dirty="0"/>
              <a:t>平成</a:t>
            </a:r>
            <a:r>
              <a:rPr kumimoji="1" lang="en-US" altLang="ja-JP" sz="2000" dirty="0"/>
              <a:t>25</a:t>
            </a:r>
            <a:r>
              <a:rPr kumimoji="1" lang="ja-JP" altLang="en-US" sz="2000" dirty="0"/>
              <a:t>年度障害者総合福祉推進事業　</a:t>
            </a:r>
            <a:endParaRPr kumimoji="1" lang="en-US" altLang="ja-JP" sz="2000" dirty="0"/>
          </a:p>
          <a:p>
            <a:pPr marL="0" indent="0">
              <a:buNone/>
            </a:pPr>
            <a:r>
              <a:rPr kumimoji="1" lang="ja-JP" altLang="en-US" sz="2000" dirty="0"/>
              <a:t>基幹相談支援センターの実態とあり方に関する調査研究報告書</a:t>
            </a:r>
            <a:endParaRPr kumimoji="1" lang="en-US" altLang="ja-JP" sz="2000" dirty="0"/>
          </a:p>
          <a:p>
            <a:pPr marL="0" indent="0">
              <a:buNone/>
            </a:pPr>
            <a:endParaRPr lang="en-US" altLang="ja-JP" sz="2000" dirty="0"/>
          </a:p>
          <a:p>
            <a:pPr marL="0" indent="0">
              <a:buNone/>
            </a:pPr>
            <a:r>
              <a:rPr lang="ja-JP" altLang="en-US" sz="2000" dirty="0"/>
              <a:t>基幹相談支援センター設置促進のための手引き （</a:t>
            </a:r>
            <a:r>
              <a:rPr lang="en-US" altLang="ja-JP" sz="2000" dirty="0"/>
              <a:t>2019</a:t>
            </a:r>
            <a:r>
              <a:rPr lang="ja-JP" altLang="en-US" sz="2000" dirty="0"/>
              <a:t>年 公益社団法人日本社会福祉士会） </a:t>
            </a:r>
            <a:endParaRPr lang="en-US" altLang="ja-JP" sz="2000" dirty="0"/>
          </a:p>
          <a:p>
            <a:pPr marL="0" indent="0">
              <a:buNone/>
            </a:pPr>
            <a:endParaRPr lang="en-US" altLang="ja-JP" sz="2000" dirty="0"/>
          </a:p>
          <a:p>
            <a:pPr marL="0" indent="0">
              <a:buNone/>
            </a:pPr>
            <a:endParaRPr lang="en-US" altLang="ja-JP" sz="2000" dirty="0"/>
          </a:p>
          <a:p>
            <a:pPr marL="0" indent="0">
              <a:buNone/>
            </a:pPr>
            <a:r>
              <a:rPr lang="ja-JP" altLang="en-US" sz="2000" dirty="0"/>
              <a:t>精神障害者の地域移行支援・地域定着支援・自立生活援助導入ガイド （金剛出版 岩上洋一、全国地域で暮らそうネットワーク）</a:t>
            </a:r>
            <a:endParaRPr kumimoji="1" lang="ja-JP" altLang="en-US" sz="2000" dirty="0"/>
          </a:p>
        </p:txBody>
      </p:sp>
    </p:spTree>
    <p:extLst>
      <p:ext uri="{BB962C8B-B14F-4D97-AF65-F5344CB8AC3E}">
        <p14:creationId xmlns:p14="http://schemas.microsoft.com/office/powerpoint/2010/main" val="2279304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232898"/>
            <a:ext cx="8229600" cy="706090"/>
          </a:xfrm>
        </p:spPr>
        <p:txBody>
          <a:bodyPr/>
          <a:lstStyle/>
          <a:p>
            <a:pPr eaLnBrk="1" hangingPunct="1"/>
            <a:r>
              <a:rPr lang="ja-JP" altLang="en-US" sz="3600" dirty="0">
                <a:solidFill>
                  <a:schemeClr val="tx1"/>
                </a:solidFill>
                <a:latin typeface="+mj-ea"/>
              </a:rPr>
              <a:t>基幹相談支援センターに求められる役割</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10400" y="6421141"/>
            <a:ext cx="2133600" cy="476250"/>
          </a:xfrm>
        </p:spPr>
        <p:txBody>
          <a:bodyPr/>
          <a:lstStyle/>
          <a:p>
            <a:pPr>
              <a:defRPr/>
            </a:pPr>
            <a:fld id="{804D6B79-3AEB-42FE-A736-A41F7AEA0445}" type="slidenum">
              <a:rPr lang="en-US" altLang="ja-JP" smtClean="0"/>
              <a:pPr>
                <a:defRPr/>
              </a:pPr>
              <a:t>5</a:t>
            </a:fld>
            <a:endParaRPr lang="en-US" altLang="ja-JP"/>
          </a:p>
        </p:txBody>
      </p:sp>
      <p:sp>
        <p:nvSpPr>
          <p:cNvPr id="4" name="四角形: 角を丸くする 3">
            <a:extLst>
              <a:ext uri="{FF2B5EF4-FFF2-40B4-BE49-F238E27FC236}">
                <a16:creationId xmlns:a16="http://schemas.microsoft.com/office/drawing/2014/main" id="{CFEDB29E-B28F-48D0-83DE-05CEDE6CED79}"/>
              </a:ext>
            </a:extLst>
          </p:cNvPr>
          <p:cNvSpPr/>
          <p:nvPr/>
        </p:nvSpPr>
        <p:spPr>
          <a:xfrm>
            <a:off x="2541562" y="1619506"/>
            <a:ext cx="3960440" cy="1083783"/>
          </a:xfrm>
          <a:prstGeom prst="round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3950BE62-49F5-4A4D-8903-69F869778526}"/>
              </a:ext>
            </a:extLst>
          </p:cNvPr>
          <p:cNvSpPr/>
          <p:nvPr/>
        </p:nvSpPr>
        <p:spPr>
          <a:xfrm>
            <a:off x="2439653" y="1676928"/>
            <a:ext cx="4139952" cy="923330"/>
          </a:xfrm>
          <a:prstGeom prst="rect">
            <a:avLst/>
          </a:prstGeom>
        </p:spPr>
        <p:txBody>
          <a:bodyPr wrap="square">
            <a:spAutoFit/>
          </a:bodyPr>
          <a:lstStyle/>
          <a:p>
            <a:pPr marL="0" indent="0">
              <a:buNone/>
            </a:pPr>
            <a:r>
              <a:rPr lang="ja-JP" altLang="en-US" dirty="0" err="1"/>
              <a:t>障がい</a:t>
            </a:r>
            <a:r>
              <a:rPr lang="ja-JP" altLang="en-US" dirty="0"/>
              <a:t>者の個別や各種ニーズに対応する</a:t>
            </a:r>
            <a:endParaRPr lang="en-US" altLang="ja-JP" dirty="0"/>
          </a:p>
          <a:p>
            <a:pPr marL="0" indent="0">
              <a:buNone/>
            </a:pPr>
            <a:r>
              <a:rPr lang="ja-JP" altLang="en-US" dirty="0"/>
              <a:t>総合的な相談支援（</a:t>
            </a:r>
            <a:r>
              <a:rPr lang="en-US" altLang="ja-JP" dirty="0"/>
              <a:t>3</a:t>
            </a:r>
            <a:r>
              <a:rPr lang="ja-JP" altLang="en-US" dirty="0"/>
              <a:t>障害対応）の実施</a:t>
            </a:r>
            <a:endParaRPr lang="en-US" altLang="ja-JP" dirty="0"/>
          </a:p>
          <a:p>
            <a:pPr marL="0" indent="0">
              <a:buNone/>
            </a:pPr>
            <a:r>
              <a:rPr lang="ja-JP" altLang="en-US" dirty="0"/>
              <a:t>専門的な相談支援の実施</a:t>
            </a:r>
            <a:endParaRPr lang="en-US" altLang="ja-JP" dirty="0"/>
          </a:p>
        </p:txBody>
      </p:sp>
      <p:sp>
        <p:nvSpPr>
          <p:cNvPr id="8" name="四角形: 角を丸くする 7">
            <a:extLst>
              <a:ext uri="{FF2B5EF4-FFF2-40B4-BE49-F238E27FC236}">
                <a16:creationId xmlns:a16="http://schemas.microsoft.com/office/drawing/2014/main" id="{CE23ED47-B482-4598-BC5C-E07462A4A0E5}"/>
              </a:ext>
            </a:extLst>
          </p:cNvPr>
          <p:cNvSpPr/>
          <p:nvPr/>
        </p:nvSpPr>
        <p:spPr>
          <a:xfrm>
            <a:off x="4948683" y="3497010"/>
            <a:ext cx="3672408" cy="733987"/>
          </a:xfrm>
          <a:prstGeom prst="round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143D22C9-EE1B-4033-A09D-9CD97D5614C8}"/>
              </a:ext>
            </a:extLst>
          </p:cNvPr>
          <p:cNvSpPr/>
          <p:nvPr/>
        </p:nvSpPr>
        <p:spPr>
          <a:xfrm>
            <a:off x="4948683" y="3505340"/>
            <a:ext cx="3816424" cy="587574"/>
          </a:xfrm>
          <a:prstGeom prst="rect">
            <a:avLst/>
          </a:prstGeom>
        </p:spPr>
        <p:txBody>
          <a:bodyPr wrap="square">
            <a:spAutoFit/>
          </a:bodyPr>
          <a:lstStyle/>
          <a:p>
            <a:pPr marL="0" indent="0">
              <a:buNone/>
            </a:pPr>
            <a:r>
              <a:rPr lang="ja-JP" altLang="en-US" dirty="0"/>
              <a:t>入所施設や精神科病院への働きかけ</a:t>
            </a:r>
            <a:endParaRPr lang="en-US" altLang="ja-JP" dirty="0"/>
          </a:p>
          <a:p>
            <a:pPr marL="0" indent="0">
              <a:buNone/>
            </a:pPr>
            <a:r>
              <a:rPr lang="ja-JP" altLang="en-US" dirty="0"/>
              <a:t>地域の体制整備に係るコーディネート</a:t>
            </a:r>
            <a:endParaRPr lang="en-US" altLang="ja-JP" dirty="0"/>
          </a:p>
        </p:txBody>
      </p:sp>
      <p:sp>
        <p:nvSpPr>
          <p:cNvPr id="9" name="正方形/長方形 8">
            <a:extLst>
              <a:ext uri="{FF2B5EF4-FFF2-40B4-BE49-F238E27FC236}">
                <a16:creationId xmlns:a16="http://schemas.microsoft.com/office/drawing/2014/main" id="{DA35CE45-E20B-43BE-A125-5A6DC0541023}"/>
              </a:ext>
            </a:extLst>
          </p:cNvPr>
          <p:cNvSpPr/>
          <p:nvPr/>
        </p:nvSpPr>
        <p:spPr>
          <a:xfrm>
            <a:off x="3566865" y="1154997"/>
            <a:ext cx="2146742" cy="369332"/>
          </a:xfrm>
          <a:prstGeom prst="rect">
            <a:avLst/>
          </a:prstGeom>
        </p:spPr>
        <p:txBody>
          <a:bodyPr wrap="none">
            <a:spAutoFit/>
          </a:bodyPr>
          <a:lstStyle/>
          <a:p>
            <a:r>
              <a:rPr lang="ja-JP" altLang="en-US" dirty="0"/>
              <a:t>総合相談・専門相談</a:t>
            </a:r>
          </a:p>
        </p:txBody>
      </p:sp>
      <p:sp>
        <p:nvSpPr>
          <p:cNvPr id="10" name="正方形/長方形 9">
            <a:extLst>
              <a:ext uri="{FF2B5EF4-FFF2-40B4-BE49-F238E27FC236}">
                <a16:creationId xmlns:a16="http://schemas.microsoft.com/office/drawing/2014/main" id="{488CB200-D81C-4537-9875-E1D125E32CF3}"/>
              </a:ext>
            </a:extLst>
          </p:cNvPr>
          <p:cNvSpPr/>
          <p:nvPr/>
        </p:nvSpPr>
        <p:spPr>
          <a:xfrm>
            <a:off x="5658453" y="3027069"/>
            <a:ext cx="2185214" cy="335757"/>
          </a:xfrm>
          <a:prstGeom prst="rect">
            <a:avLst/>
          </a:prstGeom>
        </p:spPr>
        <p:txBody>
          <a:bodyPr wrap="none">
            <a:spAutoFit/>
          </a:bodyPr>
          <a:lstStyle/>
          <a:p>
            <a:pPr marL="0" indent="0">
              <a:buNone/>
            </a:pPr>
            <a:r>
              <a:rPr lang="ja-JP" altLang="en-US" dirty="0"/>
              <a:t>地域移行、地域定着</a:t>
            </a:r>
            <a:endParaRPr lang="en-US" altLang="ja-JP" dirty="0"/>
          </a:p>
        </p:txBody>
      </p:sp>
      <p:sp>
        <p:nvSpPr>
          <p:cNvPr id="12" name="四角形: 角を丸くする 11">
            <a:extLst>
              <a:ext uri="{FF2B5EF4-FFF2-40B4-BE49-F238E27FC236}">
                <a16:creationId xmlns:a16="http://schemas.microsoft.com/office/drawing/2014/main" id="{9537C454-C728-45C8-A28A-EAE66DB07ACF}"/>
              </a:ext>
            </a:extLst>
          </p:cNvPr>
          <p:cNvSpPr/>
          <p:nvPr/>
        </p:nvSpPr>
        <p:spPr>
          <a:xfrm>
            <a:off x="328513" y="3523296"/>
            <a:ext cx="4333352" cy="844440"/>
          </a:xfrm>
          <a:prstGeom prst="round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5B050300-AA98-4660-85B8-31C104FA4AFA}"/>
              </a:ext>
            </a:extLst>
          </p:cNvPr>
          <p:cNvSpPr/>
          <p:nvPr/>
        </p:nvSpPr>
        <p:spPr>
          <a:xfrm>
            <a:off x="1300335" y="3031668"/>
            <a:ext cx="2185214" cy="369332"/>
          </a:xfrm>
          <a:prstGeom prst="rect">
            <a:avLst/>
          </a:prstGeom>
        </p:spPr>
        <p:txBody>
          <a:bodyPr wrap="none">
            <a:spAutoFit/>
          </a:bodyPr>
          <a:lstStyle/>
          <a:p>
            <a:pPr marL="0" indent="0">
              <a:buNone/>
            </a:pPr>
            <a:r>
              <a:rPr lang="ja-JP" altLang="en-US" dirty="0"/>
              <a:t>権利擁護、虐待防止</a:t>
            </a:r>
            <a:endParaRPr lang="en-US" altLang="ja-JP" dirty="0"/>
          </a:p>
        </p:txBody>
      </p:sp>
      <p:sp>
        <p:nvSpPr>
          <p:cNvPr id="14" name="正方形/長方形 13">
            <a:extLst>
              <a:ext uri="{FF2B5EF4-FFF2-40B4-BE49-F238E27FC236}">
                <a16:creationId xmlns:a16="http://schemas.microsoft.com/office/drawing/2014/main" id="{DD8501B6-9201-45F0-9F9A-85DE97C72235}"/>
              </a:ext>
            </a:extLst>
          </p:cNvPr>
          <p:cNvSpPr/>
          <p:nvPr/>
        </p:nvSpPr>
        <p:spPr>
          <a:xfrm>
            <a:off x="431200" y="3500377"/>
            <a:ext cx="4333352" cy="861774"/>
          </a:xfrm>
          <a:prstGeom prst="rect">
            <a:avLst/>
          </a:prstGeom>
        </p:spPr>
        <p:txBody>
          <a:bodyPr wrap="square">
            <a:spAutoFit/>
          </a:bodyPr>
          <a:lstStyle/>
          <a:p>
            <a:pPr marL="0" indent="0">
              <a:buNone/>
            </a:pPr>
            <a:r>
              <a:rPr lang="ja-JP" altLang="en-US" dirty="0"/>
              <a:t>成年後見制度利用支援事業</a:t>
            </a:r>
            <a:endParaRPr lang="en-US" altLang="ja-JP" dirty="0"/>
          </a:p>
          <a:p>
            <a:pPr marL="0" indent="0">
              <a:buNone/>
            </a:pPr>
            <a:r>
              <a:rPr lang="ja-JP" altLang="en-US" dirty="0"/>
              <a:t>虐待防止</a:t>
            </a:r>
            <a:endParaRPr lang="en-US" altLang="ja-JP" dirty="0"/>
          </a:p>
          <a:p>
            <a:pPr marL="0" indent="0">
              <a:buNone/>
            </a:pPr>
            <a:r>
              <a:rPr lang="ja-JP" altLang="en-US" sz="1400" dirty="0"/>
              <a:t>（市町村障害者虐待防止センターを兼ねることができる）</a:t>
            </a:r>
            <a:endParaRPr lang="en-US" altLang="ja-JP" sz="1400" dirty="0"/>
          </a:p>
        </p:txBody>
      </p:sp>
      <p:sp>
        <p:nvSpPr>
          <p:cNvPr id="17" name="正方形/長方形 16">
            <a:extLst>
              <a:ext uri="{FF2B5EF4-FFF2-40B4-BE49-F238E27FC236}">
                <a16:creationId xmlns:a16="http://schemas.microsoft.com/office/drawing/2014/main" id="{CAD32C28-7F9C-4715-A550-CB13FB19125A}"/>
              </a:ext>
            </a:extLst>
          </p:cNvPr>
          <p:cNvSpPr/>
          <p:nvPr/>
        </p:nvSpPr>
        <p:spPr>
          <a:xfrm>
            <a:off x="2712502" y="4775778"/>
            <a:ext cx="3594254" cy="369332"/>
          </a:xfrm>
          <a:prstGeom prst="rect">
            <a:avLst/>
          </a:prstGeom>
        </p:spPr>
        <p:txBody>
          <a:bodyPr wrap="none">
            <a:spAutoFit/>
          </a:bodyPr>
          <a:lstStyle/>
          <a:p>
            <a:pPr marL="0" indent="0">
              <a:buNone/>
            </a:pPr>
            <a:r>
              <a:rPr lang="ja-JP" altLang="en-US" dirty="0"/>
              <a:t>地域の相談支援体制の強化の取組</a:t>
            </a:r>
            <a:endParaRPr lang="en-US" altLang="ja-JP" dirty="0"/>
          </a:p>
        </p:txBody>
      </p:sp>
      <p:sp>
        <p:nvSpPr>
          <p:cNvPr id="18" name="四角形: 角を丸くする 17">
            <a:extLst>
              <a:ext uri="{FF2B5EF4-FFF2-40B4-BE49-F238E27FC236}">
                <a16:creationId xmlns:a16="http://schemas.microsoft.com/office/drawing/2014/main" id="{49FE470F-7D01-4E86-B6FF-27BB65AB7C8A}"/>
              </a:ext>
            </a:extLst>
          </p:cNvPr>
          <p:cNvSpPr/>
          <p:nvPr/>
        </p:nvSpPr>
        <p:spPr>
          <a:xfrm>
            <a:off x="2495189" y="5202229"/>
            <a:ext cx="4028880" cy="1041494"/>
          </a:xfrm>
          <a:prstGeom prst="round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a:extLst>
              <a:ext uri="{FF2B5EF4-FFF2-40B4-BE49-F238E27FC236}">
                <a16:creationId xmlns:a16="http://schemas.microsoft.com/office/drawing/2014/main" id="{C03E6F7F-6DAE-4C6A-A1E8-62BE0AC57BDE}"/>
              </a:ext>
            </a:extLst>
          </p:cNvPr>
          <p:cNvSpPr/>
          <p:nvPr/>
        </p:nvSpPr>
        <p:spPr>
          <a:xfrm>
            <a:off x="2597876" y="5261311"/>
            <a:ext cx="4084721" cy="923330"/>
          </a:xfrm>
          <a:prstGeom prst="rect">
            <a:avLst/>
          </a:prstGeom>
        </p:spPr>
        <p:txBody>
          <a:bodyPr wrap="square">
            <a:spAutoFit/>
          </a:bodyPr>
          <a:lstStyle/>
          <a:p>
            <a:pPr marL="0" indent="0">
              <a:buNone/>
            </a:pPr>
            <a:r>
              <a:rPr lang="ja-JP" altLang="en-US" dirty="0"/>
              <a:t>相談支援事業者への専門的指導、助言</a:t>
            </a:r>
            <a:endParaRPr lang="en-US" altLang="ja-JP" dirty="0"/>
          </a:p>
          <a:p>
            <a:pPr marL="0" indent="0">
              <a:buNone/>
            </a:pPr>
            <a:r>
              <a:rPr lang="ja-JP" altLang="en-US" dirty="0"/>
              <a:t>相談支援事業者の人材育成</a:t>
            </a:r>
            <a:endParaRPr lang="en-US" altLang="ja-JP" dirty="0"/>
          </a:p>
          <a:p>
            <a:pPr marL="0" indent="0">
              <a:buNone/>
            </a:pPr>
            <a:r>
              <a:rPr lang="ja-JP" altLang="en-US" dirty="0"/>
              <a:t>相談機関との連携強化の取組</a:t>
            </a:r>
            <a:endParaRPr lang="en-US" altLang="ja-JP" dirty="0"/>
          </a:p>
        </p:txBody>
      </p:sp>
    </p:spTree>
    <p:extLst>
      <p:ext uri="{BB962C8B-B14F-4D97-AF65-F5344CB8AC3E}">
        <p14:creationId xmlns:p14="http://schemas.microsoft.com/office/powerpoint/2010/main" val="1279611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p:txBody>
          <a:bodyPr/>
          <a:lstStyle/>
          <a:p>
            <a:pPr marL="0" indent="0">
              <a:buNone/>
            </a:pPr>
            <a:r>
              <a:rPr lang="ja-JP" altLang="en-US" sz="2400" dirty="0"/>
              <a:t>総合相談・専門相談</a:t>
            </a:r>
            <a:endParaRPr lang="en-US" altLang="ja-JP" sz="2400" dirty="0"/>
          </a:p>
          <a:p>
            <a:pPr marL="0" indent="0">
              <a:buNone/>
            </a:pPr>
            <a:endParaRPr lang="en-US" altLang="ja-JP" sz="2400" dirty="0"/>
          </a:p>
          <a:p>
            <a:pPr marL="0" indent="0">
              <a:buNone/>
            </a:pPr>
            <a:r>
              <a:rPr lang="ja-JP" altLang="en-US" sz="2400" dirty="0"/>
              <a:t>　　・ワンストップ機能（受け止め、つなぐ）と側面（後方）的支援</a:t>
            </a:r>
            <a:endParaRPr lang="en-US" altLang="ja-JP" sz="2400" dirty="0"/>
          </a:p>
          <a:p>
            <a:pPr marL="0" indent="0">
              <a:buNone/>
            </a:pPr>
            <a:r>
              <a:rPr lang="ja-JP" altLang="en-US" sz="2400" dirty="0"/>
              <a:t>　　　の整理</a:t>
            </a:r>
            <a:endParaRPr lang="en-US" altLang="ja-JP" sz="2400" dirty="0"/>
          </a:p>
          <a:p>
            <a:pPr marL="0" indent="0">
              <a:buNone/>
            </a:pPr>
            <a:endParaRPr lang="en-US" altLang="ja-JP" sz="2400" dirty="0"/>
          </a:p>
          <a:p>
            <a:pPr marL="0" indent="0">
              <a:buNone/>
            </a:pPr>
            <a:r>
              <a:rPr lang="ja-JP" altLang="en-US" sz="2400" dirty="0"/>
              <a:t>　　・支援困難（世帯や家族、支援拒否、など）や広域調整が必　　</a:t>
            </a:r>
            <a:endParaRPr lang="en-US" altLang="ja-JP" sz="2400" dirty="0"/>
          </a:p>
          <a:p>
            <a:pPr marL="0" indent="0">
              <a:buNone/>
            </a:pPr>
            <a:r>
              <a:rPr lang="ja-JP" altLang="en-US" sz="2400" dirty="0"/>
              <a:t>　　　要な相談支援</a:t>
            </a:r>
            <a:endParaRPr lang="en-US" altLang="ja-JP" sz="2400" dirty="0"/>
          </a:p>
          <a:p>
            <a:pPr marL="0" indent="0">
              <a:buNone/>
            </a:pPr>
            <a:endParaRPr lang="en-US" altLang="ja-JP" sz="2400" dirty="0"/>
          </a:p>
          <a:p>
            <a:pPr marL="0" indent="0">
              <a:buNone/>
            </a:pPr>
            <a:r>
              <a:rPr lang="ja-JP" altLang="en-US" sz="2400" dirty="0"/>
              <a:t>　　・発達障がいや医療的ケアを伴う方への支援</a:t>
            </a:r>
            <a:endParaRPr lang="en-US" altLang="ja-JP" sz="2400" dirty="0"/>
          </a:p>
          <a:p>
            <a:pPr marL="0" indent="0">
              <a:buNone/>
            </a:pPr>
            <a:r>
              <a:rPr lang="ja-JP" altLang="en-US" sz="2400" dirty="0"/>
              <a:t>　　　　　　　　　　　　　　　　　　　　　　　　　　　　　　　などなど・・・</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endParaRPr lang="en-US" altLang="ja-JP" sz="24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510713"/>
            <a:ext cx="2133600" cy="476250"/>
          </a:xfrm>
        </p:spPr>
        <p:txBody>
          <a:bodyPr/>
          <a:lstStyle/>
          <a:p>
            <a:pPr>
              <a:defRPr/>
            </a:pPr>
            <a:fld id="{804D6B79-3AEB-42FE-A736-A41F7AEA0445}" type="slidenum">
              <a:rPr lang="en-US" altLang="ja-JP" smtClean="0"/>
              <a:pPr>
                <a:defRPr/>
              </a:pPr>
              <a:t>6</a:t>
            </a:fld>
            <a:endParaRPr lang="en-US" altLang="ja-JP" dirty="0"/>
          </a:p>
        </p:txBody>
      </p:sp>
    </p:spTree>
    <p:extLst>
      <p:ext uri="{BB962C8B-B14F-4D97-AF65-F5344CB8AC3E}">
        <p14:creationId xmlns:p14="http://schemas.microsoft.com/office/powerpoint/2010/main" val="2304951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p:txBody>
          <a:bodyPr/>
          <a:lstStyle/>
          <a:p>
            <a:pPr marL="0" indent="0">
              <a:buNone/>
            </a:pPr>
            <a:r>
              <a:rPr lang="ja-JP" altLang="en-US" sz="2400" dirty="0"/>
              <a:t>地域の相談支援体制の強化の取組</a:t>
            </a:r>
            <a:endParaRPr lang="en-US" altLang="ja-JP" sz="2400" dirty="0"/>
          </a:p>
          <a:p>
            <a:pPr marL="0" indent="0">
              <a:buNone/>
            </a:pPr>
            <a:endParaRPr lang="en-US" altLang="ja-JP" sz="2400" dirty="0"/>
          </a:p>
          <a:p>
            <a:pPr marL="0" indent="0">
              <a:buNone/>
            </a:pPr>
            <a:r>
              <a:rPr lang="ja-JP" altLang="en-US" sz="2400" dirty="0"/>
              <a:t>　　相談支援事業者への専門的指導、助言</a:t>
            </a:r>
            <a:endParaRPr lang="en-US" altLang="ja-JP" sz="2400" dirty="0"/>
          </a:p>
          <a:p>
            <a:pPr marL="0" indent="0">
              <a:buNone/>
            </a:pPr>
            <a:r>
              <a:rPr lang="ja-JP" altLang="en-US" sz="2400" dirty="0"/>
              <a:t>　　　・個別支援を通した（面接場面やケア会議、など）関わり</a:t>
            </a:r>
            <a:endParaRPr lang="en-US" altLang="ja-JP" sz="2400" dirty="0"/>
          </a:p>
          <a:p>
            <a:pPr marL="0" indent="0">
              <a:buNone/>
            </a:pPr>
            <a:r>
              <a:rPr lang="ja-JP" altLang="en-US" sz="2400" dirty="0"/>
              <a:t>　　　・サービス等利用計画及び障害児支援利用計画を通した</a:t>
            </a:r>
            <a:endParaRPr lang="en-US" altLang="ja-JP" sz="2400" dirty="0"/>
          </a:p>
          <a:p>
            <a:pPr marL="0" indent="0">
              <a:buNone/>
            </a:pPr>
            <a:r>
              <a:rPr lang="ja-JP" altLang="en-US" sz="2400" dirty="0"/>
              <a:t>　　　　関わり</a:t>
            </a:r>
            <a:endParaRPr lang="en-US" altLang="ja-JP" sz="2400" dirty="0"/>
          </a:p>
          <a:p>
            <a:pPr marL="0" indent="0">
              <a:buNone/>
            </a:pPr>
            <a:r>
              <a:rPr lang="ja-JP" altLang="en-US" sz="2400" dirty="0"/>
              <a:t>　　　・相談支援事業者が集える場の設置と活用</a:t>
            </a:r>
            <a:endParaRPr lang="en-US" altLang="ja-JP" sz="2400" dirty="0"/>
          </a:p>
          <a:p>
            <a:pPr marL="0" indent="0">
              <a:buNone/>
            </a:pPr>
            <a:r>
              <a:rPr lang="ja-JP" altLang="en-US" sz="2400" dirty="0"/>
              <a:t>　　　・制度の理解と啓発活動（報酬改定、自立生活援助など）</a:t>
            </a:r>
            <a:endParaRPr lang="en-US" altLang="ja-JP" sz="2400" dirty="0"/>
          </a:p>
          <a:p>
            <a:pPr marL="0" indent="0">
              <a:buNone/>
            </a:pPr>
            <a:r>
              <a:rPr lang="ja-JP" altLang="en-US" sz="2400" dirty="0"/>
              <a:t>　　　・新たな事業所の設置促進に関する取り組み</a:t>
            </a:r>
            <a:endParaRPr lang="en-US" altLang="ja-JP" sz="2400" dirty="0"/>
          </a:p>
          <a:p>
            <a:pPr marL="0" indent="0">
              <a:buNone/>
            </a:pPr>
            <a:r>
              <a:rPr lang="ja-JP" altLang="en-US" sz="2400" dirty="0"/>
              <a:t>　　　　　　　　　　　　　　　　　　　　　　　　　　　　　　　などなど・・・</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endParaRPr lang="en-US" altLang="ja-JP" sz="24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425719"/>
            <a:ext cx="2133600" cy="476250"/>
          </a:xfrm>
        </p:spPr>
        <p:txBody>
          <a:bodyPr/>
          <a:lstStyle/>
          <a:p>
            <a:pPr>
              <a:defRPr/>
            </a:pPr>
            <a:fld id="{804D6B79-3AEB-42FE-A736-A41F7AEA0445}" type="slidenum">
              <a:rPr lang="en-US" altLang="ja-JP" smtClean="0"/>
              <a:pPr>
                <a:defRPr/>
              </a:pPr>
              <a:t>7</a:t>
            </a:fld>
            <a:endParaRPr lang="en-US" altLang="ja-JP"/>
          </a:p>
        </p:txBody>
      </p:sp>
    </p:spTree>
    <p:extLst>
      <p:ext uri="{BB962C8B-B14F-4D97-AF65-F5344CB8AC3E}">
        <p14:creationId xmlns:p14="http://schemas.microsoft.com/office/powerpoint/2010/main" val="2769863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p:txBody>
          <a:bodyPr/>
          <a:lstStyle/>
          <a:p>
            <a:pPr marL="0" indent="0">
              <a:buNone/>
            </a:pPr>
            <a:r>
              <a:rPr lang="ja-JP" altLang="en-US" sz="2400" dirty="0"/>
              <a:t>地域の相談支援体制の強化の取組</a:t>
            </a:r>
            <a:endParaRPr lang="en-US" altLang="ja-JP" sz="2400" dirty="0"/>
          </a:p>
          <a:p>
            <a:pPr marL="0" indent="0">
              <a:buNone/>
            </a:pPr>
            <a:endParaRPr lang="en-US" altLang="ja-JP" sz="2400" dirty="0"/>
          </a:p>
          <a:p>
            <a:pPr marL="0" indent="0">
              <a:buNone/>
            </a:pPr>
            <a:r>
              <a:rPr lang="ja-JP" altLang="en-US" sz="2400" dirty="0"/>
              <a:t>　　相談支援事業者の人材育成</a:t>
            </a:r>
            <a:endParaRPr lang="en-US" altLang="ja-JP" sz="2400" dirty="0"/>
          </a:p>
          <a:p>
            <a:pPr marL="0" indent="0">
              <a:buNone/>
            </a:pPr>
            <a:r>
              <a:rPr lang="ja-JP" altLang="en-US" sz="2400" dirty="0"/>
              <a:t>　　　・事業所や法人を超えた、定期的な小グループによる</a:t>
            </a:r>
            <a:endParaRPr lang="en-US" altLang="ja-JP" sz="2400" dirty="0"/>
          </a:p>
          <a:p>
            <a:pPr marL="0" indent="0">
              <a:buNone/>
            </a:pPr>
            <a:r>
              <a:rPr lang="ja-JP" altLang="en-US" sz="2400" dirty="0"/>
              <a:t>　　　　スーパービジョンや事例検討</a:t>
            </a:r>
            <a:endParaRPr lang="en-US" altLang="ja-JP" sz="2400" dirty="0"/>
          </a:p>
          <a:p>
            <a:pPr marL="0" indent="0">
              <a:buNone/>
            </a:pPr>
            <a:r>
              <a:rPr lang="ja-JP" altLang="en-US" sz="2400" dirty="0"/>
              <a:t>　　　・相談支援従事者養成研修の新カリキュラムにおける</a:t>
            </a:r>
            <a:endParaRPr lang="en-US" altLang="ja-JP" sz="2400" dirty="0"/>
          </a:p>
          <a:p>
            <a:pPr marL="0" indent="0">
              <a:buNone/>
            </a:pPr>
            <a:r>
              <a:rPr lang="ja-JP" altLang="en-US" sz="2400" dirty="0"/>
              <a:t>　　　　基幹相談支援センターの役割</a:t>
            </a:r>
            <a:endParaRPr lang="en-US" altLang="ja-JP" sz="2400" dirty="0"/>
          </a:p>
          <a:p>
            <a:pPr marL="0" indent="0">
              <a:buNone/>
            </a:pPr>
            <a:r>
              <a:rPr lang="ja-JP" altLang="en-US" sz="2400" dirty="0"/>
              <a:t>　　　・地域に応じた研修の開催</a:t>
            </a:r>
            <a:endParaRPr lang="en-US" altLang="ja-JP" sz="2400" dirty="0"/>
          </a:p>
          <a:p>
            <a:pPr marL="0" indent="0">
              <a:buNone/>
            </a:pPr>
            <a:endParaRPr lang="en-US" altLang="ja-JP" sz="2400" dirty="0"/>
          </a:p>
          <a:p>
            <a:pPr marL="0" indent="0">
              <a:buNone/>
            </a:pPr>
            <a:r>
              <a:rPr lang="ja-JP" altLang="en-US" sz="2400" dirty="0"/>
              <a:t>　　　　　　　　　　　　　　　　　　　　　　　　　　　　　　　などなど・・・</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endParaRPr lang="en-US" altLang="ja-JP" sz="24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425719"/>
            <a:ext cx="2133600" cy="476250"/>
          </a:xfrm>
        </p:spPr>
        <p:txBody>
          <a:bodyPr/>
          <a:lstStyle/>
          <a:p>
            <a:pPr>
              <a:defRPr/>
            </a:pPr>
            <a:fld id="{804D6B79-3AEB-42FE-A736-A41F7AEA0445}" type="slidenum">
              <a:rPr lang="en-US" altLang="ja-JP" smtClean="0"/>
              <a:pPr>
                <a:defRPr/>
              </a:pPr>
              <a:t>8</a:t>
            </a:fld>
            <a:endParaRPr lang="en-US" altLang="ja-JP"/>
          </a:p>
        </p:txBody>
      </p:sp>
    </p:spTree>
    <p:extLst>
      <p:ext uri="{BB962C8B-B14F-4D97-AF65-F5344CB8AC3E}">
        <p14:creationId xmlns:p14="http://schemas.microsoft.com/office/powerpoint/2010/main" val="3361830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136525"/>
            <a:ext cx="8229600" cy="778098"/>
          </a:xfrm>
        </p:spPr>
        <p:txBody>
          <a:bodyPr/>
          <a:lstStyle/>
          <a:p>
            <a:pPr eaLnBrk="1" hangingPunct="1"/>
            <a:r>
              <a:rPr lang="ja-JP" altLang="en-US" sz="3600" dirty="0">
                <a:solidFill>
                  <a:schemeClr val="tx1"/>
                </a:solidFill>
                <a:latin typeface="+mj-ea"/>
              </a:rPr>
              <a:t>基幹相談支援センターに求められる役割</a:t>
            </a:r>
          </a:p>
        </p:txBody>
      </p:sp>
      <p:sp>
        <p:nvSpPr>
          <p:cNvPr id="3" name="コンテンツ プレースホルダー 2"/>
          <p:cNvSpPr>
            <a:spLocks noGrp="1"/>
          </p:cNvSpPr>
          <p:nvPr>
            <p:ph idx="1"/>
          </p:nvPr>
        </p:nvSpPr>
        <p:spPr>
          <a:xfrm>
            <a:off x="457200" y="1052736"/>
            <a:ext cx="8229600" cy="5400600"/>
          </a:xfrm>
        </p:spPr>
        <p:txBody>
          <a:bodyPr/>
          <a:lstStyle/>
          <a:p>
            <a:pPr marL="0" indent="0">
              <a:buNone/>
            </a:pPr>
            <a:r>
              <a:rPr lang="ja-JP" altLang="en-US" sz="2400" dirty="0"/>
              <a:t>地域の相談支援体制の強化の取組</a:t>
            </a:r>
            <a:endParaRPr lang="en-US" altLang="ja-JP" sz="2400" dirty="0"/>
          </a:p>
          <a:p>
            <a:pPr marL="0" indent="0">
              <a:buNone/>
            </a:pPr>
            <a:r>
              <a:rPr lang="ja-JP" altLang="en-US" sz="2400" dirty="0"/>
              <a:t>　　</a:t>
            </a:r>
            <a:endParaRPr lang="en-US" altLang="ja-JP" sz="2400" dirty="0"/>
          </a:p>
          <a:p>
            <a:pPr marL="0" indent="0">
              <a:buNone/>
            </a:pPr>
            <a:r>
              <a:rPr lang="ja-JP" altLang="en-US" sz="2400" dirty="0"/>
              <a:t>相談機関との連携強化の取組</a:t>
            </a:r>
            <a:endParaRPr lang="en-US" altLang="ja-JP" sz="2400" dirty="0"/>
          </a:p>
          <a:p>
            <a:pPr marL="0" indent="0">
              <a:buNone/>
            </a:pPr>
            <a:r>
              <a:rPr lang="ja-JP" altLang="en-US" sz="2400" dirty="0"/>
              <a:t>　　　・他職種、多領域、とのネットワーク構築</a:t>
            </a:r>
            <a:endParaRPr lang="en-US" altLang="ja-JP" sz="2400" dirty="0"/>
          </a:p>
          <a:p>
            <a:pPr marL="0" indent="0">
              <a:buNone/>
            </a:pPr>
            <a:r>
              <a:rPr lang="ja-JP" altLang="en-US" sz="2400" dirty="0"/>
              <a:t>　　　　日常業務の中で、子ども、子育て、教育、医療、就労、</a:t>
            </a:r>
            <a:endParaRPr lang="en-US" altLang="ja-JP" sz="2400" dirty="0"/>
          </a:p>
          <a:p>
            <a:pPr marL="0" indent="0">
              <a:buNone/>
            </a:pPr>
            <a:r>
              <a:rPr lang="ja-JP" altLang="en-US" sz="2400" dirty="0"/>
              <a:t>　　　　法律、などの機関との関係性が取れているか</a:t>
            </a:r>
            <a:endParaRPr lang="en-US" altLang="ja-JP" sz="2400" dirty="0"/>
          </a:p>
          <a:p>
            <a:pPr marL="0" indent="0">
              <a:buNone/>
            </a:pPr>
            <a:r>
              <a:rPr lang="ja-JP" altLang="en-US" sz="2400" dirty="0"/>
              <a:t>　　　・地域共生社会（包括的な相談支援体制）の実現に向けた</a:t>
            </a:r>
            <a:endParaRPr lang="en-US" altLang="ja-JP" sz="2400" dirty="0"/>
          </a:p>
          <a:p>
            <a:pPr marL="0" indent="0">
              <a:buNone/>
            </a:pPr>
            <a:r>
              <a:rPr lang="ja-JP" altLang="en-US" sz="2400" dirty="0"/>
              <a:t>　　　　取り組み</a:t>
            </a:r>
            <a:endParaRPr lang="en-US" altLang="ja-JP" sz="2400" dirty="0"/>
          </a:p>
          <a:p>
            <a:pPr marL="0" indent="0">
              <a:buNone/>
            </a:pPr>
            <a:r>
              <a:rPr lang="ja-JP" altLang="en-US" sz="2400" dirty="0"/>
              <a:t>　　　・地域生活支援拠点等の整備</a:t>
            </a:r>
            <a:endParaRPr lang="en-US" altLang="ja-JP" sz="2400" dirty="0"/>
          </a:p>
          <a:p>
            <a:pPr marL="0" indent="0">
              <a:buNone/>
            </a:pPr>
            <a:r>
              <a:rPr lang="ja-JP" altLang="en-US" sz="2400" dirty="0"/>
              <a:t>　　　・地域のありふれた資源の活用</a:t>
            </a:r>
            <a:endParaRPr lang="en-US" altLang="ja-JP" sz="2400" dirty="0"/>
          </a:p>
          <a:p>
            <a:pPr marL="0" indent="0">
              <a:buNone/>
            </a:pPr>
            <a:r>
              <a:rPr lang="ja-JP" altLang="en-US" sz="2400" dirty="0"/>
              <a:t>　　　・災害時における支援体制</a:t>
            </a:r>
            <a:endParaRPr lang="en-US" altLang="ja-JP" sz="2400" dirty="0"/>
          </a:p>
          <a:p>
            <a:pPr marL="0" indent="0">
              <a:buNone/>
            </a:pPr>
            <a:r>
              <a:rPr lang="ja-JP" altLang="en-US" sz="2400" dirty="0"/>
              <a:t>　　　・基幹相談支援センター同士の連携　　　　　などなど・・・　　　　　　　　　　　　　　　　　　　　　　</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endParaRPr lang="en-US" altLang="ja-JP" sz="2400" dirty="0"/>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876256" y="6453336"/>
            <a:ext cx="2133600" cy="476250"/>
          </a:xfrm>
        </p:spPr>
        <p:txBody>
          <a:bodyPr/>
          <a:lstStyle/>
          <a:p>
            <a:pPr>
              <a:defRPr/>
            </a:pPr>
            <a:fld id="{804D6B79-3AEB-42FE-A736-A41F7AEA0445}" type="slidenum">
              <a:rPr lang="en-US" altLang="ja-JP" smtClean="0"/>
              <a:pPr>
                <a:defRPr/>
              </a:pPr>
              <a:t>9</a:t>
            </a:fld>
            <a:endParaRPr lang="en-US" altLang="ja-JP" dirty="0"/>
          </a:p>
        </p:txBody>
      </p:sp>
    </p:spTree>
    <p:extLst>
      <p:ext uri="{BB962C8B-B14F-4D97-AF65-F5344CB8AC3E}">
        <p14:creationId xmlns:p14="http://schemas.microsoft.com/office/powerpoint/2010/main" val="389223649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8923</TotalTime>
  <Words>5470</Words>
  <Application>Microsoft Office PowerPoint</Application>
  <PresentationFormat>画面に合わせる (4:3)</PresentationFormat>
  <Paragraphs>716</Paragraphs>
  <Slides>40</Slides>
  <Notes>26</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40</vt:i4>
      </vt:variant>
    </vt:vector>
  </HeadingPairs>
  <TitlesOfParts>
    <vt:vector size="53" baseType="lpstr">
      <vt:lpstr>HGP創英角ｺﾞｼｯｸUB</vt:lpstr>
      <vt:lpstr>HGP創英角ﾎﾟｯﾌﾟ体</vt:lpstr>
      <vt:lpstr>HG丸ｺﾞｼｯｸM-PRO</vt:lpstr>
      <vt:lpstr>HG創英角ｺﾞｼｯｸUB</vt:lpstr>
      <vt:lpstr>ＭＳ Ｐゴシック</vt:lpstr>
      <vt:lpstr>ＭＳ Ｐ明朝</vt:lpstr>
      <vt:lpstr>ＭＳ 明朝</vt:lpstr>
      <vt:lpstr>メイリオ</vt:lpstr>
      <vt:lpstr>游ゴシック</vt:lpstr>
      <vt:lpstr>Arial</vt:lpstr>
      <vt:lpstr>Calibri</vt:lpstr>
      <vt:lpstr>Wingdings</vt:lpstr>
      <vt:lpstr>標準デザイン</vt:lpstr>
      <vt:lpstr>令和７年度　主任相談支援専門員養成研修</vt:lpstr>
      <vt:lpstr>本科目のねらい</vt:lpstr>
      <vt:lpstr>PowerPoint プレゼンテーション</vt:lpstr>
      <vt:lpstr>PowerPoint プレゼンテーション</vt:lpstr>
      <vt:lpstr>基幹相談支援センターに求められる役割</vt:lpstr>
      <vt:lpstr>基幹相談支援センターに求められる役割</vt:lpstr>
      <vt:lpstr>基幹相談支援センターに求められる役割</vt:lpstr>
      <vt:lpstr>基幹相談支援センターに求められる役割</vt:lpstr>
      <vt:lpstr>基幹相談支援センターに求められる役割</vt:lpstr>
      <vt:lpstr>基幹相談支援センターに求められる役割</vt:lpstr>
      <vt:lpstr>基幹相談支援センターに求められる役割</vt:lpstr>
      <vt:lpstr>精神科病院からの退院者の状況</vt:lpstr>
      <vt:lpstr>PowerPoint プレゼンテーション</vt:lpstr>
      <vt:lpstr>PowerPoint プレゼンテーション</vt:lpstr>
      <vt:lpstr>　　 医療機関とシートを使って検討 一年以上入院の患者さんへの面接調査。医療機関との協議必要。 （市町村ごと・圏域ごと等：日付を入れて年度で評価してもよい）</vt:lpstr>
      <vt:lpstr>PowerPoint プレゼンテーション</vt:lpstr>
      <vt:lpstr>基幹相談支援センターの設置経緯と 設置状況</vt:lpstr>
      <vt:lpstr>基幹相談支援センターの設置経緯</vt:lpstr>
      <vt:lpstr>基幹相談支援センターの設置経緯</vt:lpstr>
      <vt:lpstr>基幹相談支援センター設置状況</vt:lpstr>
      <vt:lpstr>障害者相談支援事業の実施状況等について（R６年３月２７日）　</vt:lpstr>
      <vt:lpstr>現行の相談支援体制の概略</vt:lpstr>
      <vt:lpstr>基幹相談支援センターの役割と 主任相談支援専門員</vt:lpstr>
      <vt:lpstr>協議会を活用した相談支援体制構築</vt:lpstr>
      <vt:lpstr>協議会の活用</vt:lpstr>
      <vt:lpstr>PowerPoint プレゼンテーション</vt:lpstr>
      <vt:lpstr>【障がい者相談支援体制を考える上での重要な視点】  ～平成２８年度 障がい者総合支援協議会のまとめ～</vt:lpstr>
      <vt:lpstr>PowerPoint プレゼンテーション</vt:lpstr>
      <vt:lpstr>PowerPoint プレゼンテーション</vt:lpstr>
      <vt:lpstr>協議会を活用した 地域生活支援拠点等の整備</vt:lpstr>
      <vt:lpstr>協議会を活用した 地域生活支援拠点等の整備</vt:lpstr>
      <vt:lpstr>基幹相談支援センターの役割と 主任相談支援専門員</vt:lpstr>
      <vt:lpstr>相談支援従事者養成研修の充実へ向けた議論の中での役割</vt:lpstr>
      <vt:lpstr>相談支援従事者養成研修の充実へ向けた議論の中での役割</vt:lpstr>
      <vt:lpstr>相談支援従事者養成研修の充実へ向けた議論の中での役割</vt:lpstr>
      <vt:lpstr>主任相談支援専門員</vt:lpstr>
      <vt:lpstr>基幹相談支援センターの 主任相談支援専門員</vt:lpstr>
      <vt:lpstr>指定特定相談支援事業所の 主任相談支援専門員</vt:lpstr>
      <vt:lpstr>基幹相談支援センター及び指定特定相談支援事業所に配置された主任相談支援専門員には連携 していくことが求められる</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nobuaki yoshida</dc:creator>
  <cp:lastModifiedBy>相談 ゆきわり</cp:lastModifiedBy>
  <cp:revision>131</cp:revision>
  <cp:lastPrinted>2018-12-14T12:23:52Z</cp:lastPrinted>
  <dcterms:created xsi:type="dcterms:W3CDTF">2006-03-03T14:21:43Z</dcterms:created>
  <dcterms:modified xsi:type="dcterms:W3CDTF">2025-06-16T04:03:53Z</dcterms:modified>
</cp:coreProperties>
</file>